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Default Extension="xlsx" ContentType="application/vnd.openxmlformats-officedocument.spreadsheetml.sheet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14"/>
  </p:notesMasterIdLst>
  <p:sldIdLst>
    <p:sldId id="323" r:id="rId6"/>
    <p:sldId id="359" r:id="rId7"/>
    <p:sldId id="365" r:id="rId8"/>
    <p:sldId id="366" r:id="rId9"/>
    <p:sldId id="371" r:id="rId10"/>
    <p:sldId id="373" r:id="rId11"/>
    <p:sldId id="364" r:id="rId12"/>
    <p:sldId id="35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54A"/>
    <a:srgbClr val="74A939"/>
    <a:srgbClr val="A9B4BB"/>
    <a:srgbClr val="93220B"/>
    <a:srgbClr val="F7964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67" autoAdjust="0"/>
  </p:normalViewPr>
  <p:slideViewPr>
    <p:cSldViewPr snapToGrid="0" showGuides="1">
      <p:cViewPr varScale="1">
        <p:scale>
          <a:sx n="48" d="100"/>
          <a:sy n="48" d="100"/>
        </p:scale>
        <p:origin x="-1710" y="-102"/>
      </p:cViewPr>
      <p:guideLst>
        <p:guide orient="horz" pos="796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0"/>
      <c:rotY val="10"/>
      <c:depthPercent val="100"/>
      <c:perspective val="50"/>
    </c:view3D>
    <c:floor>
      <c:spPr>
        <a:solidFill>
          <a:srgbClr val="000000">
            <a:lumMod val="75000"/>
            <a:lumOff val="25000"/>
          </a:srgbClr>
        </a:solidFill>
      </c:spPr>
    </c:floor>
    <c:sideWall>
      <c:spPr>
        <a:gradFill flip="none" rotWithShape="1">
          <a:gsLst>
            <a:gs pos="0">
              <a:srgbClr val="000000">
                <a:lumMod val="85000"/>
                <a:lumOff val="15000"/>
              </a:srgbClr>
            </a:gs>
            <a:gs pos="63000">
              <a:srgbClr val="000000">
                <a:lumMod val="85000"/>
                <a:lumOff val="15000"/>
              </a:srgbClr>
            </a:gs>
          </a:gsLst>
          <a:lin ang="0" scaled="1"/>
          <a:tileRect/>
        </a:gradFill>
        <a:ln w="12695">
          <a:noFill/>
          <a:prstDash val="solid"/>
        </a:ln>
      </c:spPr>
    </c:sideWall>
    <c:backWall>
      <c:spPr>
        <a:gradFill flip="none" rotWithShape="1">
          <a:gsLst>
            <a:gs pos="0">
              <a:srgbClr val="000000">
                <a:lumMod val="85000"/>
                <a:lumOff val="15000"/>
              </a:srgbClr>
            </a:gs>
            <a:gs pos="63000">
              <a:srgbClr val="000000">
                <a:lumMod val="85000"/>
                <a:lumOff val="15000"/>
              </a:srgbClr>
            </a:gs>
          </a:gsLst>
          <a:lin ang="0" scaled="1"/>
          <a:tileRect/>
        </a:gradFill>
        <a:ln w="12695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9.3015205501547266E-2"/>
          <c:y val="4.7945222125012163E-2"/>
          <c:w val="0.8768361581920906"/>
          <c:h val="0.84474885844751035"/>
        </c:manualLayout>
      </c:layout>
      <c:area3DChart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8085">
              <a:noFill/>
              <a:prstDash val="solid"/>
            </a:ln>
          </c:spPr>
          <c:cat>
            <c:numRef>
              <c:f>Sheet1!$B$1:$AE$1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Sheet1!$B$2:$T$2</c:f>
              <c:numCache>
                <c:formatCode>General</c:formatCode>
                <c:ptCount val="19"/>
                <c:pt idx="0">
                  <c:v>5.8500000000000114E-3</c:v>
                </c:pt>
                <c:pt idx="1">
                  <c:v>1.1710000000000026E-2</c:v>
                </c:pt>
                <c:pt idx="2">
                  <c:v>2.3400000000000011E-2</c:v>
                </c:pt>
                <c:pt idx="3">
                  <c:v>4.6800000000000022E-2</c:v>
                </c:pt>
                <c:pt idx="4">
                  <c:v>9.3000000000000291E-2</c:v>
                </c:pt>
                <c:pt idx="5">
                  <c:v>0.87000000000000133</c:v>
                </c:pt>
                <c:pt idx="6">
                  <c:v>8.782</c:v>
                </c:pt>
                <c:pt idx="7">
                  <c:v>19.029</c:v>
                </c:pt>
                <c:pt idx="8">
                  <c:v>38.058100000000003</c:v>
                </c:pt>
                <c:pt idx="9">
                  <c:v>76.11</c:v>
                </c:pt>
                <c:pt idx="10">
                  <c:v>161.01499999999999</c:v>
                </c:pt>
                <c:pt idx="11">
                  <c:v>322.02999999999969</c:v>
                </c:pt>
                <c:pt idx="12">
                  <c:v>644.06099999999947</c:v>
                </c:pt>
                <c:pt idx="13">
                  <c:v>995.36699999999792</c:v>
                </c:pt>
                <c:pt idx="14">
                  <c:v>1463.7750000000001</c:v>
                </c:pt>
                <c:pt idx="15">
                  <c:v>2342.04</c:v>
                </c:pt>
                <c:pt idx="16">
                  <c:v>3339</c:v>
                </c:pt>
                <c:pt idx="17">
                  <c:v>4884</c:v>
                </c:pt>
                <c:pt idx="18">
                  <c:v>8140</c:v>
                </c:pt>
              </c:numCache>
            </c:numRef>
          </c:val>
        </c:ser>
        <c:axId val="158114944"/>
        <c:axId val="158116480"/>
        <c:axId val="0"/>
      </c:area3DChart>
      <c:catAx>
        <c:axId val="158114944"/>
        <c:scaling>
          <c:orientation val="minMax"/>
        </c:scaling>
        <c:delete val="1"/>
        <c:axPos val="b"/>
        <c:numFmt formatCode="General" sourceLinked="1"/>
        <c:tickLblPos val="none"/>
        <c:crossAx val="158116480"/>
        <c:crossesAt val="0"/>
        <c:auto val="1"/>
        <c:lblAlgn val="ctr"/>
        <c:lblOffset val="100"/>
        <c:tickLblSkip val="2"/>
      </c:catAx>
      <c:valAx>
        <c:axId val="158116480"/>
        <c:scaling>
          <c:orientation val="minMax"/>
          <c:min val="0"/>
        </c:scaling>
        <c:axPos val="l"/>
        <c:majorGridlines>
          <c:spPr>
            <a:ln>
              <a:solidFill>
                <a:srgbClr val="000000">
                  <a:lumMod val="65000"/>
                  <a:lumOff val="35000"/>
                </a:srgbClr>
              </a:solidFill>
            </a:ln>
          </c:spPr>
        </c:majorGridlines>
        <c:numFmt formatCode="&quot;&quot;#,##0&quot;&quot;;&quot;&quot;\-&quot;&quot;#,##0&quot;&quot;" sourceLinked="0"/>
        <c:tickLblPos val="none"/>
        <c:crossAx val="158114944"/>
        <c:crossesAt val="1990"/>
        <c:crossBetween val="midCat"/>
        <c:dispUnits>
          <c:builtInUnit val="thousands"/>
        </c:dispUnits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50"/>
    </c:view3D>
    <c:floor>
      <c:spPr>
        <a:noFill/>
        <a:ln w="9525">
          <a:noFill/>
        </a:ln>
      </c:spPr>
    </c:floor>
    <c:sideWall>
      <c:spPr>
        <a:gradFill flip="none" rotWithShape="1">
          <a:gsLst>
            <a:gs pos="0">
              <a:srgbClr val="000000">
                <a:lumMod val="85000"/>
                <a:lumOff val="15000"/>
              </a:srgbClr>
            </a:gs>
            <a:gs pos="63000">
              <a:srgbClr val="000000">
                <a:lumMod val="85000"/>
                <a:lumOff val="15000"/>
              </a:srgbClr>
            </a:gs>
          </a:gsLst>
          <a:lin ang="0" scaled="1"/>
          <a:tileRect/>
        </a:gradFill>
        <a:ln w="12695">
          <a:noFill/>
          <a:prstDash val="solid"/>
        </a:ln>
      </c:spPr>
    </c:sideWall>
    <c:backWall>
      <c:spPr>
        <a:gradFill flip="none" rotWithShape="1">
          <a:gsLst>
            <a:gs pos="0">
              <a:srgbClr val="000000">
                <a:lumMod val="85000"/>
                <a:lumOff val="15000"/>
              </a:srgbClr>
            </a:gs>
            <a:gs pos="63000">
              <a:srgbClr val="000000">
                <a:lumMod val="85000"/>
                <a:lumOff val="15000"/>
              </a:srgbClr>
            </a:gs>
          </a:gsLst>
          <a:lin ang="0" scaled="1"/>
          <a:tileRect/>
        </a:gradFill>
        <a:ln w="12695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9.3015205501547266E-2"/>
          <c:y val="4.7945222125012163E-2"/>
          <c:w val="0.8768361581920906"/>
          <c:h val="0.84474885844750958"/>
        </c:manualLayout>
      </c:layout>
      <c:area3DChart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8085">
              <a:noFill/>
              <a:prstDash val="solid"/>
            </a:ln>
          </c:spPr>
          <c:cat>
            <c:numRef>
              <c:f>Sheet1!$B$1:$S$1</c:f>
              <c:numCache>
                <c:formatCode>General</c:formatCode>
                <c:ptCount val="18"/>
                <c:pt idx="0">
                  <c:v>2003.0000000002281</c:v>
                </c:pt>
                <c:pt idx="1">
                  <c:v>2004.0000000002281</c:v>
                </c:pt>
                <c:pt idx="2">
                  <c:v>2005.0000000002281</c:v>
                </c:pt>
                <c:pt idx="3">
                  <c:v>2006.0000000002281</c:v>
                </c:pt>
                <c:pt idx="4">
                  <c:v>2007.0000000002283</c:v>
                </c:pt>
                <c:pt idx="5">
                  <c:v>2008.0000000002283</c:v>
                </c:pt>
                <c:pt idx="6">
                  <c:v>2009.0000000002283</c:v>
                </c:pt>
                <c:pt idx="7">
                  <c:v>2010.0000000002285</c:v>
                </c:pt>
                <c:pt idx="8">
                  <c:v>2011.0000000002287</c:v>
                </c:pt>
                <c:pt idx="9">
                  <c:v>2012.0000000002287</c:v>
                </c:pt>
                <c:pt idx="10">
                  <c:v>2013.0000000002287</c:v>
                </c:pt>
                <c:pt idx="11">
                  <c:v>2014.0000000002301</c:v>
                </c:pt>
                <c:pt idx="12">
                  <c:v>2015.0000000002301</c:v>
                </c:pt>
                <c:pt idx="13">
                  <c:v>2016.0000000002301</c:v>
                </c:pt>
                <c:pt idx="14">
                  <c:v>2017.0000000002301</c:v>
                </c:pt>
                <c:pt idx="15">
                  <c:v>2018.0000000002301</c:v>
                </c:pt>
                <c:pt idx="16">
                  <c:v>2019.0000000002301</c:v>
                </c:pt>
                <c:pt idx="17">
                  <c:v>2020.0000000002301</c:v>
                </c:pt>
              </c:numCache>
            </c:numRef>
          </c:cat>
          <c:val>
            <c:numRef>
              <c:f>Sheet1!$B$2:$S$2</c:f>
              <c:numCache>
                <c:formatCode>General</c:formatCode>
                <c:ptCount val="18"/>
              </c:numCache>
            </c:numRef>
          </c:val>
        </c:ser>
        <c:axId val="160899072"/>
        <c:axId val="160900608"/>
        <c:axId val="0"/>
      </c:area3DChart>
      <c:catAx>
        <c:axId val="160899072"/>
        <c:scaling>
          <c:orientation val="minMax"/>
        </c:scaling>
        <c:delete val="1"/>
        <c:axPos val="b"/>
        <c:numFmt formatCode="General" sourceLinked="1"/>
        <c:tickLblPos val="none"/>
        <c:crossAx val="160900608"/>
        <c:crossesAt val="0"/>
        <c:auto val="1"/>
        <c:lblAlgn val="ctr"/>
        <c:lblOffset val="100"/>
        <c:tickLblSkip val="2"/>
      </c:catAx>
      <c:valAx>
        <c:axId val="160900608"/>
        <c:scaling>
          <c:orientation val="minMax"/>
          <c:max val="240000"/>
          <c:min val="0"/>
        </c:scaling>
        <c:delete val="1"/>
        <c:axPos val="l"/>
        <c:majorGridlines>
          <c:spPr>
            <a:ln>
              <a:solidFill>
                <a:srgbClr val="000000">
                  <a:lumMod val="65000"/>
                  <a:lumOff val="35000"/>
                </a:srgbClr>
              </a:solidFill>
            </a:ln>
          </c:spPr>
        </c:majorGridlines>
        <c:numFmt formatCode="&quot;&quot;#,##0&quot;&quot;;&quot;&quot;\-&quot;&quot;#,##0&quot;&quot;" sourceLinked="0"/>
        <c:tickLblPos val="none"/>
        <c:crossAx val="160899072"/>
        <c:crossesAt val="1990"/>
        <c:crossBetween val="midCat"/>
        <c:majorUnit val="20000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D62B-3CDF-4276-8247-5D48DFFB7DF2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9505" y="4343399"/>
            <a:ext cx="6450677" cy="446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1243"/>
            <a:ext cx="2971800" cy="23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11243"/>
            <a:ext cx="2971800" cy="23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71AC-C9E0-459F-9059-EEF6B96EC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9505" y="4343399"/>
            <a:ext cx="6658495" cy="4468091"/>
          </a:xfrm>
        </p:spPr>
        <p:txBody>
          <a:bodyPr>
            <a:normAutofit fontScale="92500" lnSpcReduction="10000"/>
          </a:bodyPr>
          <a:lstStyle/>
          <a:p>
            <a:pPr marL="8105"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590" y="8685469"/>
            <a:ext cx="2971852" cy="4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b"/>
          <a:lstStyle/>
          <a:p>
            <a:pPr algn="r" defTabSz="911988"/>
            <a:fld id="{881826F4-9026-4AD3-A807-46483A3AADA1}" type="slidenum">
              <a:rPr lang="en-US" sz="1200"/>
              <a:pPr algn="r" defTabSz="911988"/>
              <a:t>4</a:t>
            </a:fld>
            <a:endParaRPr lang="en-US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06" y="4342736"/>
            <a:ext cx="6329549" cy="4115817"/>
          </a:xfrm>
          <a:noFill/>
          <a:ln/>
        </p:spPr>
        <p:txBody>
          <a:bodyPr lIns="91415" tIns="45708" rIns="91415" bIns="4570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0101" indent="-350101"/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71AC-C9E0-459F-9059-EEF6B96EC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gradFill flip="none" rotWithShape="1">
          <a:gsLst>
            <a:gs pos="100000">
              <a:srgbClr val="374046"/>
            </a:gs>
            <a:gs pos="0">
              <a:srgbClr val="1F2427"/>
            </a:gs>
            <a:gs pos="100000">
              <a:srgbClr val="E8E1D4">
                <a:alpha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5502090Medium.jpg"/>
          <p:cNvPicPr>
            <a:picLocks noChangeAspect="1"/>
          </p:cNvPicPr>
          <p:nvPr userDrawn="1"/>
        </p:nvPicPr>
        <p:blipFill>
          <a:blip r:embed="rId2" cstate="print"/>
          <a:srcRect r="11190" b="11828"/>
          <a:stretch>
            <a:fillRect/>
          </a:stretch>
        </p:blipFill>
        <p:spPr>
          <a:xfrm>
            <a:off x="-1" y="891848"/>
            <a:ext cx="9144001" cy="60468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587911"/>
            <a:ext cx="9144000" cy="4350774"/>
          </a:xfrm>
          <a:prstGeom prst="rect">
            <a:avLst/>
          </a:prstGeom>
          <a:gradFill>
            <a:gsLst>
              <a:gs pos="54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95000"/>
                  <a:lumOff val="5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978" y="3879589"/>
            <a:ext cx="5106757" cy="1455788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978" y="5536545"/>
            <a:ext cx="5096073" cy="372291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juniper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227827"/>
            <a:ext cx="2057400" cy="5275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100000">
              <a:srgbClr val="374046"/>
            </a:gs>
            <a:gs pos="0">
              <a:srgbClr val="1F2427"/>
            </a:gs>
            <a:gs pos="100000">
              <a:srgbClr val="E8E1D4">
                <a:alpha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0850" y="6232525"/>
            <a:ext cx="8240713" cy="0"/>
          </a:xfrm>
          <a:prstGeom prst="line">
            <a:avLst/>
          </a:prstGeom>
          <a:noFill/>
          <a:ln w="12700">
            <a:solidFill>
              <a:srgbClr val="BABC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12" name="Picture 11" descr="juniper_logo_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0006" y="6342027"/>
            <a:ext cx="1168155" cy="2995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100000">
              <a:srgbClr val="374046"/>
            </a:gs>
            <a:gs pos="0">
              <a:srgbClr val="1F2427"/>
            </a:gs>
            <a:gs pos="100000">
              <a:srgbClr val="E8E1D4">
                <a:alpha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EAEAE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rg-ven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invGray">
          <a:xfrm>
            <a:off x="6492874" y="924785"/>
            <a:ext cx="1722439" cy="470627"/>
          </a:xfrm>
          <a:prstGeom prst="rect">
            <a:avLst/>
          </a:prstGeom>
        </p:spPr>
      </p:pic>
      <p:pic>
        <p:nvPicPr>
          <p:cNvPr id="10" name="Picture 7" descr="blue-window"/>
          <p:cNvPicPr>
            <a:picLocks noChangeAspect="1" noChangeArrowheads="1"/>
          </p:cNvPicPr>
          <p:nvPr/>
        </p:nvPicPr>
        <p:blipFill>
          <a:blip r:embed="rId3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e-window"/>
          <p:cNvPicPr>
            <a:picLocks noChangeAspect="1" noChangeArrowheads="1"/>
          </p:cNvPicPr>
          <p:nvPr/>
        </p:nvPicPr>
        <p:blipFill>
          <a:blip r:embed="rId3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e-window"/>
          <p:cNvPicPr>
            <a:picLocks noChangeAspect="1" noChangeArrowheads="1"/>
          </p:cNvPicPr>
          <p:nvPr userDrawn="1"/>
        </p:nvPicPr>
        <p:blipFill>
          <a:blip r:embed="rId3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C0C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63828" y="1160252"/>
            <a:ext cx="8229600" cy="4921371"/>
          </a:xfrm>
        </p:spPr>
        <p:txBody>
          <a:bodyPr/>
          <a:lstStyle>
            <a:lvl2pPr>
              <a:buClr>
                <a:srgbClr val="C0C0C0"/>
              </a:buClr>
              <a:defRPr/>
            </a:lvl2pPr>
            <a:lvl3pPr>
              <a:buClr>
                <a:srgbClr val="C0C0C0"/>
              </a:buClr>
              <a:defRPr/>
            </a:lvl3pPr>
            <a:lvl4pPr>
              <a:buClr>
                <a:srgbClr val="C0C0C0"/>
              </a:buClr>
              <a:defRPr/>
            </a:lvl4pPr>
            <a:lvl5pPr>
              <a:buClr>
                <a:srgbClr val="C0C0C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C0C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verywhere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49613" y="5518862"/>
            <a:ext cx="1868081" cy="318399"/>
          </a:xfrm>
          <a:prstGeom prst="rect">
            <a:avLst/>
          </a:prstGeom>
        </p:spPr>
      </p:pic>
      <p:pic>
        <p:nvPicPr>
          <p:cNvPr id="16" name="Picture 15" descr="everywhere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49613" y="5518862"/>
            <a:ext cx="1868081" cy="318399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3737219" y="2195643"/>
            <a:ext cx="4480475" cy="3754781"/>
            <a:chOff x="3737219" y="2195643"/>
            <a:chExt cx="4480475" cy="3754781"/>
          </a:xfrm>
        </p:grpSpPr>
        <p:pic>
          <p:nvPicPr>
            <p:cNvPr id="18" name="Picture 17" descr="everywhere-whi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9613" y="5518862"/>
              <a:ext cx="1868081" cy="318399"/>
            </a:xfrm>
            <a:prstGeom prst="rect">
              <a:avLst/>
            </a:prstGeom>
          </p:spPr>
        </p:pic>
        <p:pic>
          <p:nvPicPr>
            <p:cNvPr id="19" name="Picture 18" descr="white_burst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737219" y="2195643"/>
              <a:ext cx="3448540" cy="375478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374046"/>
            </a:gs>
            <a:gs pos="0">
              <a:srgbClr val="1F2427"/>
            </a:gs>
            <a:gs pos="100000">
              <a:srgbClr val="E8E1D4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56032"/>
            <a:ext cx="8220456" cy="740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832" y="1159914"/>
            <a:ext cx="8220456" cy="47731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Line 7"/>
          <p:cNvSpPr>
            <a:spLocks noChangeShapeType="1"/>
          </p:cNvSpPr>
          <p:nvPr userDrawn="1"/>
        </p:nvSpPr>
        <p:spPr bwMode="auto">
          <a:xfrm>
            <a:off x="450850" y="6232525"/>
            <a:ext cx="8240713" cy="0"/>
          </a:xfrm>
          <a:prstGeom prst="line">
            <a:avLst/>
          </a:prstGeom>
          <a:noFill/>
          <a:ln w="12700">
            <a:solidFill>
              <a:srgbClr val="BABC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>
            <a:off x="450850" y="955675"/>
            <a:ext cx="8240713" cy="0"/>
          </a:xfrm>
          <a:prstGeom prst="line">
            <a:avLst/>
          </a:prstGeom>
          <a:noFill/>
          <a:ln w="12700">
            <a:solidFill>
              <a:srgbClr val="BABC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450850" y="238125"/>
            <a:ext cx="8240713" cy="0"/>
          </a:xfrm>
          <a:prstGeom prst="line">
            <a:avLst/>
          </a:prstGeom>
          <a:noFill/>
          <a:ln w="12700">
            <a:solidFill>
              <a:srgbClr val="BABC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11" name="Picture 10" descr="juniper_logo_w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90006" y="6342027"/>
            <a:ext cx="1168155" cy="299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4" r:id="rId3"/>
    <p:sldLayoutId id="2147483651" r:id="rId4"/>
    <p:sldLayoutId id="2147483659" r:id="rId5"/>
    <p:sldLayoutId id="2147483667" r:id="rId6"/>
    <p:sldLayoutId id="2147483668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latinLnBrk="0" hangingPunct="1">
        <a:lnSpc>
          <a:spcPct val="90000"/>
        </a:lnSpc>
        <a:spcBef>
          <a:spcPct val="0"/>
        </a:spcBef>
        <a:spcAft>
          <a:spcPct val="20000"/>
        </a:spcAft>
        <a:buNone/>
        <a:defRPr lang="en-US" sz="2400" b="1" kern="1200" cap="all" baseline="0" dirty="0" smtClean="0">
          <a:solidFill>
            <a:srgbClr val="C0C0C0"/>
          </a:solidFill>
          <a:latin typeface="Arial" pitchFamily="34" charset="0"/>
          <a:ea typeface="+mj-ea"/>
          <a:cs typeface="+mj-cs"/>
        </a:defRPr>
      </a:lvl1pPr>
    </p:titleStyle>
    <p:bodyStyle>
      <a:lvl1pPr marL="114300" indent="-114300" algn="l" defTabSz="914400" rtl="0" eaLnBrk="1" latinLnBrk="0" hangingPunct="1">
        <a:spcBef>
          <a:spcPts val="800"/>
        </a:spcBef>
        <a:spcAft>
          <a:spcPts val="400"/>
        </a:spcAft>
        <a:buClr>
          <a:srgbClr val="374046"/>
        </a:buClr>
        <a:buSzPct val="25000"/>
        <a:buFont typeface="Arial" pitchFamily="34" charset="0"/>
        <a:buChar char=" "/>
        <a:defRPr lang="en-US" sz="22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9913" indent="-225425" algn="l" defTabSz="914400" rtl="0" eaLnBrk="1" latinLnBrk="0" hangingPunct="1">
        <a:spcBef>
          <a:spcPts val="0"/>
        </a:spcBef>
        <a:spcAft>
          <a:spcPts val="500"/>
        </a:spcAft>
        <a:buClr>
          <a:srgbClr val="C0C0C0"/>
        </a:buClr>
        <a:buSzPct val="90000"/>
        <a:buFont typeface="Wingdings" pitchFamily="2" charset="2"/>
        <a:buChar char="§"/>
        <a:defRPr lang="en-US" sz="20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4075" indent="-223838" algn="l" defTabSz="914400" rtl="0" eaLnBrk="1" latinLnBrk="0" hangingPunct="1">
        <a:spcBef>
          <a:spcPts val="0"/>
        </a:spcBef>
        <a:spcAft>
          <a:spcPts val="500"/>
        </a:spcAft>
        <a:buClr>
          <a:srgbClr val="C0C0C0"/>
        </a:buClr>
        <a:buSzPct val="9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7763" indent="-233363" algn="l" defTabSz="914400" rtl="0" eaLnBrk="1" latinLnBrk="0" hangingPunct="1">
        <a:spcBef>
          <a:spcPts val="0"/>
        </a:spcBef>
        <a:spcAft>
          <a:spcPts val="500"/>
        </a:spcAft>
        <a:buClr>
          <a:srgbClr val="C0C0C0"/>
        </a:buClr>
        <a:buFont typeface="Arial" pitchFamily="34" charset="0"/>
        <a:buChar char="–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31925" indent="-173038" algn="l" defTabSz="914400" rtl="0" eaLnBrk="1" latinLnBrk="0" hangingPunct="1">
        <a:spcBef>
          <a:spcPts val="0"/>
        </a:spcBef>
        <a:spcAft>
          <a:spcPts val="500"/>
        </a:spcAft>
        <a:buClr>
          <a:srgbClr val="C0C0C0"/>
        </a:buClr>
        <a:buFont typeface="Arial" pitchFamily="34" charset="0"/>
        <a:buChar char="-"/>
        <a:defRPr lang="en-US" sz="16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09B3-9709-492C-807F-8FA561AC026E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48FB-5885-45A5-8D86-0F5989890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13.png"/><Relationship Id="rId3" Type="http://schemas.openxmlformats.org/officeDocument/2006/relationships/image" Target="../media/image19.png"/><Relationship Id="rId21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.xml"/><Relationship Id="rId21" Type="http://schemas.openxmlformats.org/officeDocument/2006/relationships/image" Target="../media/image29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32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image" Target="../media/image31.png"/><Relationship Id="rId10" Type="http://schemas.openxmlformats.org/officeDocument/2006/relationships/tags" Target="../tags/tag9.xml"/><Relationship Id="rId19" Type="http://schemas.openxmlformats.org/officeDocument/2006/relationships/chart" Target="../charts/chart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image" Target="../media/image33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chart" Target="../charts/chart2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slideLayout" Target="../slideLayouts/slideLayout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breaking point</a:t>
            </a:r>
            <a:r>
              <a:rPr lang="en-US" dirty="0"/>
              <a:t>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Kevin Johnson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October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475488" y="2906416"/>
            <a:ext cx="8235145" cy="931460"/>
            <a:chOff x="475488" y="3033365"/>
            <a:chExt cx="8235145" cy="931460"/>
          </a:xfrm>
        </p:grpSpPr>
        <p:sp>
          <p:nvSpPr>
            <p:cNvPr id="87" name="Rounded Rectangle 86"/>
            <p:cNvSpPr/>
            <p:nvPr/>
          </p:nvSpPr>
          <p:spPr>
            <a:xfrm rot="16200000">
              <a:off x="4162877" y="-604755"/>
              <a:ext cx="860368" cy="8235145"/>
            </a:xfrm>
            <a:prstGeom prst="roundRect">
              <a:avLst>
                <a:gd name="adj" fmla="val 14657"/>
              </a:avLst>
            </a:prstGeom>
            <a:gradFill flip="none" rotWithShape="1">
              <a:gsLst>
                <a:gs pos="14000">
                  <a:schemeClr val="accent1">
                    <a:tint val="66000"/>
                    <a:satMod val="160000"/>
                    <a:alpha val="0"/>
                  </a:schemeClr>
                </a:gs>
                <a:gs pos="99000">
                  <a:schemeClr val="accent1">
                    <a:tint val="23500"/>
                    <a:satMod val="160000"/>
                    <a:alpha val="26000"/>
                  </a:schemeClr>
                </a:gs>
              </a:gsLst>
              <a:lin ang="49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75488" y="3178907"/>
              <a:ext cx="3505200" cy="6647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Beijing Olympics Symbolizes the Emergence and Growth of New Economies Worldwide</a:t>
              </a:r>
            </a:p>
          </p:txBody>
        </p:sp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40384" y="3033365"/>
              <a:ext cx="1241946" cy="931460"/>
            </a:xfrm>
            <a:prstGeom prst="rect">
              <a:avLst/>
            </a:prstGeom>
            <a:noFill/>
            <a:ln w="349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30"/>
          <p:cNvGrpSpPr/>
          <p:nvPr/>
        </p:nvGrpSpPr>
        <p:grpSpPr>
          <a:xfrm>
            <a:off x="475488" y="1876417"/>
            <a:ext cx="8235145" cy="1010237"/>
            <a:chOff x="475488" y="2003366"/>
            <a:chExt cx="8235145" cy="1010237"/>
          </a:xfrm>
        </p:grpSpPr>
        <p:sp>
          <p:nvSpPr>
            <p:cNvPr id="83" name="Rounded Rectangle 82"/>
            <p:cNvSpPr/>
            <p:nvPr/>
          </p:nvSpPr>
          <p:spPr>
            <a:xfrm rot="16200000">
              <a:off x="4162877" y="-1605053"/>
              <a:ext cx="860368" cy="8235145"/>
            </a:xfrm>
            <a:prstGeom prst="roundRect">
              <a:avLst>
                <a:gd name="adj" fmla="val 14657"/>
              </a:avLst>
            </a:prstGeom>
            <a:gradFill flip="none" rotWithShape="1">
              <a:gsLst>
                <a:gs pos="14000">
                  <a:schemeClr val="accent1">
                    <a:tint val="66000"/>
                    <a:satMod val="160000"/>
                    <a:alpha val="0"/>
                  </a:schemeClr>
                </a:gs>
                <a:gs pos="99000">
                  <a:schemeClr val="accent1">
                    <a:tint val="23500"/>
                    <a:satMod val="160000"/>
                    <a:alpha val="26000"/>
                  </a:schemeClr>
                </a:gs>
              </a:gsLst>
              <a:lin ang="49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75488" y="2290920"/>
              <a:ext cx="3505200" cy="4431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Human Genome Project Successfully Maps Complete Human DNA</a:t>
              </a:r>
            </a:p>
          </p:txBody>
        </p:sp>
        <p:pic>
          <p:nvPicPr>
            <p:cNvPr id="85" name="Picture 84" descr="iStock_000002039299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0830" y="2003366"/>
              <a:ext cx="722831" cy="1010237"/>
            </a:xfrm>
            <a:prstGeom prst="rect">
              <a:avLst/>
            </a:prstGeom>
            <a:noFill/>
            <a:ln w="349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Decade Of Change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99493" y="-1030048"/>
            <a:ext cx="1794997" cy="8235145"/>
          </a:xfrm>
          <a:prstGeom prst="roundRect">
            <a:avLst>
              <a:gd name="adj" fmla="val 9082"/>
            </a:avLst>
          </a:prstGeom>
          <a:gradFill flip="none" rotWithShape="1">
            <a:gsLst>
              <a:gs pos="14000">
                <a:schemeClr val="accent1">
                  <a:tint val="66000"/>
                  <a:satMod val="160000"/>
                  <a:alpha val="0"/>
                </a:schemeClr>
              </a:gs>
              <a:gs pos="99000">
                <a:schemeClr val="accent1">
                  <a:tint val="23500"/>
                  <a:satMod val="160000"/>
                  <a:alpha val="26000"/>
                </a:schemeClr>
              </a:gs>
            </a:gsLst>
            <a:lin ang="4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5488" y="2415151"/>
            <a:ext cx="3505200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Human Genome Project Successfully Maps Complete Human DNA</a:t>
            </a:r>
          </a:p>
        </p:txBody>
      </p:sp>
      <p:pic>
        <p:nvPicPr>
          <p:cNvPr id="22" name="Picture 21" descr="iStock_000002039299Small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5768502" y="1585460"/>
            <a:ext cx="1796342" cy="2510588"/>
          </a:xfrm>
          <a:prstGeom prst="rect">
            <a:avLst/>
          </a:prstGeom>
          <a:noFill/>
          <a:ln w="349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4" name="Rounded Rectangle 23"/>
          <p:cNvSpPr/>
          <p:nvPr/>
        </p:nvSpPr>
        <p:spPr>
          <a:xfrm rot="16200000">
            <a:off x="3672598" y="-105998"/>
            <a:ext cx="1794997" cy="8235145"/>
          </a:xfrm>
          <a:prstGeom prst="roundRect">
            <a:avLst>
              <a:gd name="adj" fmla="val 9082"/>
            </a:avLst>
          </a:prstGeom>
          <a:gradFill flip="none" rotWithShape="1">
            <a:gsLst>
              <a:gs pos="14000">
                <a:schemeClr val="accent1">
                  <a:tint val="66000"/>
                  <a:satMod val="160000"/>
                  <a:alpha val="0"/>
                </a:schemeClr>
              </a:gs>
              <a:gs pos="99000">
                <a:schemeClr val="accent1">
                  <a:tint val="23500"/>
                  <a:satMod val="160000"/>
                  <a:alpha val="26000"/>
                </a:schemeClr>
              </a:gs>
            </a:gsLst>
            <a:lin ang="4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2925"/>
          <a:stretch>
            <a:fillRect/>
          </a:stretch>
        </p:blipFill>
        <p:spPr bwMode="auto">
          <a:xfrm>
            <a:off x="4592241" y="2632731"/>
            <a:ext cx="3406005" cy="2224321"/>
          </a:xfrm>
          <a:prstGeom prst="rect">
            <a:avLst/>
          </a:prstGeom>
          <a:noFill/>
          <a:ln w="349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35" name="Rounded Rectangle 34"/>
          <p:cNvSpPr/>
          <p:nvPr/>
        </p:nvSpPr>
        <p:spPr>
          <a:xfrm rot="16200000">
            <a:off x="3232578" y="1183057"/>
            <a:ext cx="2728827" cy="8235145"/>
          </a:xfrm>
          <a:prstGeom prst="roundRect">
            <a:avLst>
              <a:gd name="adj" fmla="val 9082"/>
            </a:avLst>
          </a:prstGeom>
          <a:gradFill flip="none" rotWithShape="1">
            <a:gsLst>
              <a:gs pos="14000">
                <a:schemeClr val="accent1">
                  <a:tint val="66000"/>
                  <a:satMod val="160000"/>
                  <a:alpha val="0"/>
                </a:schemeClr>
              </a:gs>
              <a:gs pos="99000">
                <a:schemeClr val="accent1">
                  <a:tint val="23500"/>
                  <a:satMod val="160000"/>
                  <a:alpha val="26000"/>
                </a:schemeClr>
              </a:gs>
            </a:gsLst>
            <a:lin ang="49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" y="1000245"/>
            <a:ext cx="4238625" cy="63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dirty="0" smtClean="0">
                <a:solidFill>
                  <a:schemeClr val="tx1"/>
                </a:solidFill>
              </a:rPr>
              <a:t>1999–2009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73774" y="4914441"/>
            <a:ext cx="4198113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The Digital </a:t>
            </a:r>
            <a:b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</a:br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Decade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Arrives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5487" y="3353752"/>
            <a:ext cx="4198113" cy="13295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Beijing Olympics Symbolizes the Emergence and Growth of New Economies Worldwide</a:t>
            </a:r>
          </a:p>
        </p:txBody>
      </p:sp>
      <p:grpSp>
        <p:nvGrpSpPr>
          <p:cNvPr id="4" name="Group 44"/>
          <p:cNvGrpSpPr/>
          <p:nvPr/>
        </p:nvGrpSpPr>
        <p:grpSpPr>
          <a:xfrm>
            <a:off x="2497201" y="4075032"/>
            <a:ext cx="5829590" cy="2498651"/>
            <a:chOff x="4655205" y="541937"/>
            <a:chExt cx="5829590" cy="2498651"/>
          </a:xfrm>
        </p:grpSpPr>
        <p:pic>
          <p:nvPicPr>
            <p:cNvPr id="46" name="Picture 45" descr="kind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205" y="654423"/>
              <a:ext cx="753513" cy="10421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74"/>
            <p:cNvGrpSpPr/>
            <p:nvPr/>
          </p:nvGrpSpPr>
          <p:grpSpPr>
            <a:xfrm>
              <a:off x="4878089" y="541937"/>
              <a:ext cx="5606706" cy="2498651"/>
              <a:chOff x="4154919" y="3630051"/>
              <a:chExt cx="4677655" cy="2084622"/>
            </a:xfrm>
          </p:grpSpPr>
          <p:pic>
            <p:nvPicPr>
              <p:cNvPr id="48" name="Picture 47" descr="iphone3g_home1322x2400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54919" y="4758398"/>
                <a:ext cx="581956" cy="956275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Picture 49" descr="1apple_ipod_classic_1.jpg"/>
              <p:cNvPicPr preferRelativeResize="0"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949176" y="3630051"/>
                <a:ext cx="883398" cy="106433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7" name="Picture 56" descr="bh-208_312x312.jpg"/>
              <p:cNvPicPr preferRelativeResize="0">
                <a:picLocks noChangeAspect="1"/>
              </p:cNvPicPr>
              <p:nvPr/>
            </p:nvPicPr>
            <p:blipFill>
              <a:blip r:embed="rId8" cstate="print"/>
              <a:srcRect l="3003" t="3737" r="4835" b="4101"/>
              <a:stretch>
                <a:fillRect/>
              </a:stretch>
            </p:blipFill>
            <p:spPr>
              <a:xfrm>
                <a:off x="6945812" y="3692800"/>
                <a:ext cx="935144" cy="93514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8" name="Picture 57" descr="netbook-pro.jpg"/>
              <p:cNvPicPr preferRelativeResize="0"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85932" y="3670742"/>
                <a:ext cx="1310604" cy="98295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9" name="Picture 58" descr="sony-dsc-w200-digital-camera.jpg"/>
              <p:cNvPicPr preferRelativeResize="0"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54599" y="3751298"/>
                <a:ext cx="996174" cy="821845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0" name="Picture 59" descr="iphone3g_home1322x2400.jpg"/>
              <p:cNvPicPr preferRelativeResize="0"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69219" y="4860339"/>
                <a:ext cx="834214" cy="752391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" name="Picture 1" descr="C:\Users\Administrator\AppData\Local\Microsoft\Windows\Temporary Internet Files\Content.IE5\APU5UB9E\MCj04414470000[1]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894135" y="4814985"/>
                <a:ext cx="843099" cy="843101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2" name="Picture 5" descr="C:\Users\Administrator\AppData\Local\Microsoft\Windows\Temporary Internet Files\Content.IE5\787OPXML\MMj02544940000[1].gif"/>
              <p:cNvPicPr>
                <a:picLocks noChangeAspect="1" noChangeArrowheads="1" noCrop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5884820" y="4929769"/>
                <a:ext cx="988047" cy="66693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 descr="Movie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57650" y="4847215"/>
                <a:ext cx="913712" cy="778641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  <a:effectLst>
                <a:outerShdw blurRad="50800" dist="50800" dir="462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-0.0895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0800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-0.0775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7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-0.0895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0800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-0.06319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8 0.00278 L 0.0052 0.0027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/>
      <p:bldP spid="20" grpId="1"/>
      <p:bldP spid="20" grpId="2"/>
      <p:bldP spid="24" grpId="0" animBg="1"/>
      <p:bldP spid="24" grpId="1" animBg="1"/>
      <p:bldP spid="24" grpId="2" animBg="1"/>
      <p:bldP spid="35" grpId="0" animBg="1"/>
      <p:bldP spid="49" grpId="0"/>
      <p:bldP spid="51" grpId="0"/>
      <p:bldP spid="51" grpId="1"/>
      <p:bldP spid="5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.PSF\Host\Volumes\EP File Share\Touch\Project Juniper\Concept Art\wo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222" y="1971675"/>
            <a:ext cx="2911107" cy="4269963"/>
          </a:xfrm>
          <a:prstGeom prst="rect">
            <a:avLst/>
          </a:prstGeom>
          <a:noFill/>
        </p:spPr>
      </p:pic>
      <p:grpSp>
        <p:nvGrpSpPr>
          <p:cNvPr id="2" name="Group 113"/>
          <p:cNvGrpSpPr/>
          <p:nvPr/>
        </p:nvGrpSpPr>
        <p:grpSpPr>
          <a:xfrm>
            <a:off x="4793415" y="3946324"/>
            <a:ext cx="3655260" cy="2159000"/>
            <a:chOff x="4793415" y="3835399"/>
            <a:chExt cx="3655260" cy="2159000"/>
          </a:xfrm>
        </p:grpSpPr>
        <p:grpSp>
          <p:nvGrpSpPr>
            <p:cNvPr id="3" name="Group 40"/>
            <p:cNvGrpSpPr/>
            <p:nvPr/>
          </p:nvGrpSpPr>
          <p:grpSpPr>
            <a:xfrm>
              <a:off x="4793415" y="3886200"/>
              <a:ext cx="3655260" cy="2028824"/>
              <a:chOff x="4793415" y="3886200"/>
              <a:chExt cx="3655260" cy="2028824"/>
            </a:xfrm>
          </p:grpSpPr>
          <p:sp>
            <p:nvSpPr>
              <p:cNvPr id="82" name="Isosceles Triangle 81"/>
              <p:cNvSpPr/>
              <p:nvPr/>
            </p:nvSpPr>
            <p:spPr>
              <a:xfrm rot="16635001">
                <a:off x="5065327" y="3636016"/>
                <a:ext cx="1558863" cy="2102688"/>
              </a:xfrm>
              <a:prstGeom prst="triangle">
                <a:avLst/>
              </a:prstGeom>
              <a:gradFill flip="none" rotWithShape="1">
                <a:gsLst>
                  <a:gs pos="46000">
                    <a:schemeClr val="tx1">
                      <a:alpha val="0"/>
                    </a:schemeClr>
                  </a:gs>
                  <a:gs pos="70000">
                    <a:schemeClr val="tx1">
                      <a:alpha val="19000"/>
                    </a:schemeClr>
                  </a:gs>
                </a:gsLst>
                <a:lin ang="5400000" scaled="1"/>
                <a:tileRect/>
              </a:gradFill>
              <a:ln w="57150">
                <a:noFill/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419851" y="3886200"/>
                <a:ext cx="2028824" cy="20288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70000">
                    <a:schemeClr val="accent6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noFill/>
              </a:ln>
              <a:effectLst>
                <a:outerShdw blurRad="152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8" name="Picture 107" descr="server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2141" y="3835399"/>
              <a:ext cx="977416" cy="118783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Picture 108" descr="traffic-light.png"/>
            <p:cNvPicPr>
              <a:picLocks noChangeAspect="1"/>
            </p:cNvPicPr>
            <p:nvPr/>
          </p:nvPicPr>
          <p:blipFill>
            <a:blip r:embed="rId5" cstate="print"/>
            <a:srcRect l="2472" t="2554" r="2791" b="2693"/>
            <a:stretch>
              <a:fillRect/>
            </a:stretch>
          </p:blipFill>
          <p:spPr>
            <a:xfrm>
              <a:off x="7012384" y="5038436"/>
              <a:ext cx="830178" cy="95596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3" name="Picture 112" descr="windmill-solar.png"/>
            <p:cNvPicPr>
              <a:picLocks noChangeAspect="1"/>
            </p:cNvPicPr>
            <p:nvPr/>
          </p:nvPicPr>
          <p:blipFill>
            <a:blip r:embed="rId6" cstate="print">
              <a:lum contrast="20000"/>
            </a:blip>
            <a:stretch>
              <a:fillRect/>
            </a:stretch>
          </p:blipFill>
          <p:spPr>
            <a:xfrm>
              <a:off x="6459904" y="4010785"/>
              <a:ext cx="676286" cy="995842"/>
            </a:xfrm>
            <a:prstGeom prst="rect">
              <a:avLst/>
            </a:prstGeom>
            <a:noFill/>
            <a:ln w="349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50800" dir="4620000" algn="tl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threePt" dir="t"/>
            </a:scene3d>
          </p:spPr>
        </p:pic>
      </p:grpSp>
      <p:grpSp>
        <p:nvGrpSpPr>
          <p:cNvPr id="4" name="Group 41"/>
          <p:cNvGrpSpPr/>
          <p:nvPr/>
        </p:nvGrpSpPr>
        <p:grpSpPr>
          <a:xfrm>
            <a:off x="379269" y="4013540"/>
            <a:ext cx="3498037" cy="2070012"/>
            <a:chOff x="430071" y="3713566"/>
            <a:chExt cx="3498037" cy="2070012"/>
          </a:xfrm>
        </p:grpSpPr>
        <p:sp>
          <p:nvSpPr>
            <p:cNvPr id="66" name="Isosceles Triangle 65"/>
            <p:cNvSpPr/>
            <p:nvPr/>
          </p:nvSpPr>
          <p:spPr>
            <a:xfrm rot="4953071">
              <a:off x="2304979" y="3757940"/>
              <a:ext cx="1558863" cy="1687394"/>
            </a:xfrm>
            <a:prstGeom prst="triangle">
              <a:avLst/>
            </a:prstGeom>
            <a:gradFill flip="none" rotWithShape="1">
              <a:gsLst>
                <a:gs pos="46000">
                  <a:schemeClr val="tx1">
                    <a:alpha val="0"/>
                  </a:schemeClr>
                </a:gs>
                <a:gs pos="70000">
                  <a:schemeClr val="tx1">
                    <a:alpha val="19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42926" y="3754754"/>
              <a:ext cx="2028824" cy="202882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5" descr="http://www.centennial.org/connect/twitt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0071" y="4361541"/>
              <a:ext cx="881168" cy="881168"/>
            </a:xfrm>
            <a:prstGeom prst="rect">
              <a:avLst/>
            </a:prstGeom>
            <a:noFill/>
            <a:effectLst>
              <a:outerShdw blurRad="889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Picture 5" descr="\\.PSF\Host\Volumes\EP File Share\Touch\Project Juniper\Concept Art\PNGs\faceboo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1137" y="3713566"/>
              <a:ext cx="862013" cy="867958"/>
            </a:xfrm>
            <a:prstGeom prst="rect">
              <a:avLst/>
            </a:prstGeom>
            <a:noFill/>
            <a:effectLst>
              <a:outerShdw blurRad="889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Picture 6" descr="\\.PSF\Host\Volumes\EP File Share\Touch\Project Juniper\Concept Art\PNGs\ms-mail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0175" y="4722126"/>
              <a:ext cx="1114425" cy="1047892"/>
            </a:xfrm>
            <a:prstGeom prst="rect">
              <a:avLst/>
            </a:prstGeom>
            <a:noFill/>
            <a:effectLst>
              <a:outerShdw blurRad="889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connected culture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83487" y="231759"/>
            <a:ext cx="3631863" cy="63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dirty="0" smtClean="0">
                <a:solidFill>
                  <a:schemeClr val="tx1"/>
                </a:solidFill>
              </a:rPr>
              <a:t>2010–2020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542559" y="1352550"/>
            <a:ext cx="3572122" cy="2815577"/>
            <a:chOff x="1457326" y="1297304"/>
            <a:chExt cx="3572122" cy="2815577"/>
          </a:xfrm>
        </p:grpSpPr>
        <p:sp>
          <p:nvSpPr>
            <p:cNvPr id="72" name="Isosceles Triangle 71"/>
            <p:cNvSpPr/>
            <p:nvPr/>
          </p:nvSpPr>
          <p:spPr>
            <a:xfrm rot="7513713">
              <a:off x="3105212" y="2188645"/>
              <a:ext cx="1551299" cy="2297173"/>
            </a:xfrm>
            <a:prstGeom prst="triangle">
              <a:avLst/>
            </a:prstGeom>
            <a:gradFill flip="none" rotWithShape="1">
              <a:gsLst>
                <a:gs pos="46000">
                  <a:schemeClr val="tx1">
                    <a:alpha val="0"/>
                  </a:schemeClr>
                </a:gs>
                <a:gs pos="70000">
                  <a:schemeClr val="tx1">
                    <a:alpha val="19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1457326" y="1297304"/>
              <a:ext cx="2028824" cy="202882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 descr="iphone3g_home1322x2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714" y="2356288"/>
            <a:ext cx="606302" cy="99628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 descr="1apple_ipod_classic_1.jpg"/>
          <p:cNvPicPr preferRelativeResize="0"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0285" y="2536621"/>
            <a:ext cx="920357" cy="110886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 descr="bh-208_312x312.jpg"/>
          <p:cNvPicPr preferRelativeResize="0">
            <a:picLocks noChangeAspect="1"/>
          </p:cNvPicPr>
          <p:nvPr/>
        </p:nvPicPr>
        <p:blipFill>
          <a:blip r:embed="rId12" cstate="print"/>
          <a:srcRect l="3003" t="3737" r="4835" b="4101"/>
          <a:stretch>
            <a:fillRect/>
          </a:stretch>
        </p:blipFill>
        <p:spPr>
          <a:xfrm>
            <a:off x="1662746" y="1315644"/>
            <a:ext cx="974267" cy="974269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 descr="netbook-pro.jpg"/>
          <p:cNvPicPr preferRelativeResize="0"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3054" y="1292664"/>
            <a:ext cx="1365436" cy="102407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115"/>
          <p:cNvGrpSpPr/>
          <p:nvPr/>
        </p:nvGrpSpPr>
        <p:grpSpPr>
          <a:xfrm>
            <a:off x="5109899" y="1352550"/>
            <a:ext cx="3338776" cy="2876652"/>
            <a:chOff x="4338374" y="1352550"/>
            <a:chExt cx="3338776" cy="2876652"/>
          </a:xfrm>
        </p:grpSpPr>
        <p:sp>
          <p:nvSpPr>
            <p:cNvPr id="78" name="Isosceles Triangle 77"/>
            <p:cNvSpPr/>
            <p:nvPr/>
          </p:nvSpPr>
          <p:spPr>
            <a:xfrm rot="13694231">
              <a:off x="4693013" y="2358263"/>
              <a:ext cx="1516300" cy="2225577"/>
            </a:xfrm>
            <a:prstGeom prst="triangle">
              <a:avLst/>
            </a:prstGeom>
            <a:gradFill flip="none" rotWithShape="1">
              <a:gsLst>
                <a:gs pos="46000">
                  <a:schemeClr val="tx1">
                    <a:alpha val="0"/>
                  </a:schemeClr>
                </a:gs>
                <a:gs pos="70000">
                  <a:schemeClr val="tx1">
                    <a:alpha val="19000"/>
                  </a:schemeClr>
                </a:gs>
              </a:gsLst>
              <a:lin ang="5400000" scaled="1"/>
              <a:tileRect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648326" y="1352550"/>
              <a:ext cx="2028824" cy="2028824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7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" name="Picture 118" descr="Movie.pn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42144" y="1399154"/>
            <a:ext cx="1009629" cy="860379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119" descr="iphone3g_home1322x2400.jpg"/>
          <p:cNvPicPr preferRelativeResize="0"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96695" y="1462283"/>
            <a:ext cx="921788" cy="83137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" descr="C:\Users\Administrator\AppData\Local\Microsoft\Windows\Temporary Internet Files\Content.IE5\APU5UB9E\MCj0441447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2082" y="2350381"/>
            <a:ext cx="931606" cy="93160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Picture 5" descr="C:\Users\Administrator\AppData\Local\Microsoft\Windows\Temporary Internet Files\Content.IE5\787OPXML\MMj02544940000[1].gif"/>
          <p:cNvPicPr>
            <a:picLocks noChangeAspect="1" noChangeArrowheads="1" noCrop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6430186" y="2491502"/>
            <a:ext cx="1091769" cy="73694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iphone3g_home1322x2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62420" y="5444415"/>
            <a:ext cx="697541" cy="114620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1apple_ipod_classic_1.jpg"/>
          <p:cNvPicPr preferRelativeResize="0"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2" y="4091966"/>
            <a:ext cx="1058854" cy="1275729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bh-208_312x312.jpg"/>
          <p:cNvPicPr preferRelativeResize="0">
            <a:picLocks noChangeAspect="1"/>
          </p:cNvPicPr>
          <p:nvPr/>
        </p:nvPicPr>
        <p:blipFill>
          <a:blip r:embed="rId12" cstate="print"/>
          <a:srcRect l="3003" t="3737" r="4835" b="4101"/>
          <a:stretch>
            <a:fillRect/>
          </a:stretch>
        </p:blipFill>
        <p:spPr>
          <a:xfrm>
            <a:off x="6107625" y="4167178"/>
            <a:ext cx="1120877" cy="112087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netbook-pro.jpg"/>
          <p:cNvPicPr preferRelativeResize="0"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79039" y="4140739"/>
            <a:ext cx="1570909" cy="117818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sony-dsc-w200-digital-camera.jpg"/>
          <p:cNvPicPr preferRelativeResize="0"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99681" y="4237294"/>
            <a:ext cx="1194029" cy="98507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 descr="iphone3g_home1322x2400.jpg"/>
          <p:cNvPicPr preferRelativeResize="0"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14435" y="5566603"/>
            <a:ext cx="999901" cy="90182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1" descr="C:\Users\Administrator\AppData\Local\Microsoft\Windows\Temporary Internet Files\Content.IE5\APU5UB9E\MCj0441447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48455" y="5512241"/>
            <a:ext cx="1010551" cy="1010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 descr="Movi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82092" y="5550872"/>
            <a:ext cx="1095189" cy="93328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 descr="kindl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39536" y="4204452"/>
            <a:ext cx="753513" cy="104214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5" descr="C:\Users\Administrator\AppData\Local\Microsoft\Windows\Temporary Internet Files\Content.IE5\787OPXML\MMj02544940000[1].gif"/>
          <p:cNvPicPr>
            <a:picLocks noChangeAspect="1" noChangeArrowheads="1" noCrop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4835905" y="5649822"/>
            <a:ext cx="1184288" cy="79939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50800" dist="50800" dir="4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243796" y="990599"/>
            <a:ext cx="259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Proliferation of Devices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6098983" y="990599"/>
            <a:ext cx="267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Content Consumption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6210316" y="3673327"/>
            <a:ext cx="245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Machine to Machine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225868" y="3716871"/>
            <a:ext cx="2633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Connected Socialization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1.11111E-6 L -0.05069 -0.2814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4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7 L -0.6816 -0.2398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-1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25955 -0.4629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9289 -0.4256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33715 -0.421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1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84000" y="84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915 -0.6037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30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6476 -0.6120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30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1717 -0.4659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2795 -0.4675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23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93000" y="9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1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967563"/>
            <a:ext cx="9144000" cy="5263115"/>
          </a:xfrm>
          <a:prstGeom prst="rect">
            <a:avLst/>
          </a:prstGeom>
          <a:gradFill flip="none" rotWithShape="1">
            <a:gsLst>
              <a:gs pos="0">
                <a:srgbClr val="20252C"/>
              </a:gs>
              <a:gs pos="100000">
                <a:srgbClr val="37404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7762" name="think-cell Slide" r:id="rId18" imgW="0" imgH="0" progId="">
              <p:embed/>
            </p:oleObj>
          </a:graphicData>
        </a:graphic>
      </p:graphicFrame>
      <p:sp>
        <p:nvSpPr>
          <p:cNvPr id="2051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33825" y="161103"/>
            <a:ext cx="8264525" cy="822325"/>
          </a:xfrm>
        </p:spPr>
        <p:txBody>
          <a:bodyPr/>
          <a:lstStyle/>
          <a:p>
            <a:r>
              <a:rPr lang="en-US" dirty="0">
                <a:latin typeface="Arial"/>
              </a:rPr>
              <a:t>internet traffic is growing</a:t>
            </a:r>
            <a:endParaRPr lang="en-US" dirty="0" smtClean="0"/>
          </a:p>
        </p:txBody>
      </p:sp>
      <p:graphicFrame>
        <p:nvGraphicFramePr>
          <p:cNvPr id="384" name="Object 6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73637" y="1284772"/>
          <a:ext cx="8595743" cy="528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3" name="Rectangle 52"/>
          <p:cNvSpPr/>
          <p:nvPr/>
        </p:nvSpPr>
        <p:spPr>
          <a:xfrm>
            <a:off x="8325293" y="956930"/>
            <a:ext cx="818707" cy="5266944"/>
          </a:xfrm>
          <a:prstGeom prst="rect">
            <a:avLst/>
          </a:prstGeom>
          <a:solidFill>
            <a:srgbClr val="374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blackWhite">
          <a:xfrm rot="21441535">
            <a:off x="1335024" y="1610352"/>
            <a:ext cx="1609728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900" b="1" dirty="0" smtClean="0">
                <a:solidFill>
                  <a:schemeClr val="accent5"/>
                </a:solidFill>
                <a:ea typeface="ＭＳ Ｐゴシック" pitchFamily="34" charset="-128"/>
              </a:rPr>
              <a:t># of Connections</a:t>
            </a:r>
            <a:endParaRPr lang="en-US" sz="900" dirty="0">
              <a:solidFill>
                <a:schemeClr val="accent5"/>
              </a:solidFill>
              <a:ea typeface="ＭＳ Ｐゴシック" pitchFamily="34" charset="-128"/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451510" y="1147763"/>
            <a:ext cx="8073925" cy="5087064"/>
            <a:chOff x="451510" y="1147763"/>
            <a:chExt cx="8073925" cy="5087064"/>
          </a:xfrm>
        </p:grpSpPr>
        <p:sp>
          <p:nvSpPr>
            <p:cNvPr id="351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blackWhite">
            <a:xfrm>
              <a:off x="451510" y="1147763"/>
              <a:ext cx="4779709" cy="3088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Worldwide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internet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traffic,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1990-2008  </a:t>
              </a:r>
              <a:r>
                <a:rPr lang="en-US" sz="1200" dirty="0" smtClean="0">
                  <a:solidFill>
                    <a:srgbClr val="666666"/>
                  </a:solidFill>
                </a:rPr>
                <a:t>PB/month</a:t>
              </a:r>
              <a:endParaRPr lang="en-US" sz="1200" dirty="0">
                <a:solidFill>
                  <a:srgbClr val="666666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484094" y="1740948"/>
              <a:ext cx="65294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9,000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8,000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7,000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6,000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5,000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4,000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3,000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2,000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1,000</a:t>
              </a:r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2342507" y="1418250"/>
              <a:ext cx="5736954" cy="317126"/>
              <a:chOff x="2342507" y="1418250"/>
              <a:chExt cx="5736954" cy="317126"/>
            </a:xfrm>
          </p:grpSpPr>
          <p:cxnSp>
            <p:nvCxnSpPr>
              <p:cNvPr id="326" name="Straight Connector 325"/>
              <p:cNvCxnSpPr>
                <a:endCxn id="342" idx="7"/>
              </p:cNvCxnSpPr>
              <p:nvPr/>
            </p:nvCxnSpPr>
            <p:spPr>
              <a:xfrm flipV="1">
                <a:off x="2342507" y="1496784"/>
                <a:ext cx="5724383" cy="188178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Oval 330"/>
              <p:cNvSpPr/>
              <p:nvPr/>
            </p:nvSpPr>
            <p:spPr>
              <a:xfrm>
                <a:off x="2366683" y="165569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14"/>
              <p:cNvGrpSpPr/>
              <p:nvPr/>
            </p:nvGrpSpPr>
            <p:grpSpPr>
              <a:xfrm>
                <a:off x="3355300" y="1597049"/>
                <a:ext cx="188849" cy="138327"/>
                <a:chOff x="2675711" y="1617597"/>
                <a:chExt cx="188849" cy="138327"/>
              </a:xfrm>
            </p:grpSpPr>
            <p:sp>
              <p:nvSpPr>
                <p:cNvPr id="360" name="Oval 359"/>
                <p:cNvSpPr/>
                <p:nvPr/>
              </p:nvSpPr>
              <p:spPr>
                <a:xfrm>
                  <a:off x="2675711" y="1617597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2778719" y="1683119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313"/>
              <p:cNvGrpSpPr/>
              <p:nvPr/>
            </p:nvGrpSpPr>
            <p:grpSpPr>
              <a:xfrm>
                <a:off x="4416103" y="1528529"/>
                <a:ext cx="193475" cy="174731"/>
                <a:chOff x="3130667" y="1559351"/>
                <a:chExt cx="193475" cy="174731"/>
              </a:xfrm>
            </p:grpSpPr>
            <p:sp>
              <p:nvSpPr>
                <p:cNvPr id="357" name="Oval 356"/>
                <p:cNvSpPr/>
                <p:nvPr/>
              </p:nvSpPr>
              <p:spPr>
                <a:xfrm>
                  <a:off x="3130667" y="1559351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3165000" y="1661277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/>
                <p:cNvSpPr/>
                <p:nvPr/>
              </p:nvSpPr>
              <p:spPr>
                <a:xfrm>
                  <a:off x="3238301" y="1579716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312"/>
              <p:cNvGrpSpPr/>
              <p:nvPr/>
            </p:nvGrpSpPr>
            <p:grpSpPr>
              <a:xfrm>
                <a:off x="5481532" y="1499258"/>
                <a:ext cx="234460" cy="161211"/>
                <a:chOff x="3648518" y="1550628"/>
                <a:chExt cx="234460" cy="161211"/>
              </a:xfrm>
            </p:grpSpPr>
            <p:sp>
              <p:nvSpPr>
                <p:cNvPr id="348" name="Oval 347"/>
                <p:cNvSpPr/>
                <p:nvPr/>
              </p:nvSpPr>
              <p:spPr>
                <a:xfrm>
                  <a:off x="3690884" y="1556331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3760150" y="1639034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/>
                <p:cNvSpPr/>
                <p:nvPr/>
              </p:nvSpPr>
              <p:spPr>
                <a:xfrm>
                  <a:off x="3797137" y="1550628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3648518" y="1633330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311"/>
              <p:cNvGrpSpPr/>
              <p:nvPr/>
            </p:nvGrpSpPr>
            <p:grpSpPr>
              <a:xfrm>
                <a:off x="6587946" y="1462747"/>
                <a:ext cx="277501" cy="162922"/>
                <a:chOff x="4210044" y="1524391"/>
                <a:chExt cx="277501" cy="162922"/>
              </a:xfrm>
            </p:grpSpPr>
            <p:sp>
              <p:nvSpPr>
                <p:cNvPr id="343" name="Oval 342"/>
                <p:cNvSpPr/>
                <p:nvPr/>
              </p:nvSpPr>
              <p:spPr>
                <a:xfrm>
                  <a:off x="4210044" y="1524391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4242996" y="1613938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4304193" y="1532377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4332438" y="1614508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4401704" y="1536369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310"/>
              <p:cNvGrpSpPr/>
              <p:nvPr/>
            </p:nvGrpSpPr>
            <p:grpSpPr>
              <a:xfrm>
                <a:off x="7737402" y="1418250"/>
                <a:ext cx="342059" cy="191439"/>
                <a:chOff x="4881187" y="1490170"/>
                <a:chExt cx="342059" cy="191439"/>
              </a:xfrm>
            </p:grpSpPr>
            <p:sp>
              <p:nvSpPr>
                <p:cNvPr id="337" name="Oval 336"/>
                <p:cNvSpPr/>
                <p:nvPr/>
              </p:nvSpPr>
              <p:spPr>
                <a:xfrm>
                  <a:off x="4948435" y="1490170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/>
                <p:cNvSpPr/>
                <p:nvPr/>
              </p:nvSpPr>
              <p:spPr>
                <a:xfrm>
                  <a:off x="4989458" y="1576294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4881187" y="1563176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5067466" y="1512414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5072173" y="1608804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5137405" y="1558042"/>
                  <a:ext cx="85841" cy="72805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38"/>
            <p:cNvGrpSpPr/>
            <p:nvPr/>
          </p:nvGrpSpPr>
          <p:grpSpPr>
            <a:xfrm>
              <a:off x="887849" y="5759407"/>
              <a:ext cx="7637586" cy="475420"/>
              <a:chOff x="887849" y="5759407"/>
              <a:chExt cx="7637586" cy="4754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87849" y="5759407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1990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68579" y="6019383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2008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81071" y="5983523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2006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311493" y="5956629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2004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68810" y="5920769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2002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53020" y="5893869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2000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64124" y="5866975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1998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084193" y="5840081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1996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31157" y="5813187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1994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05016" y="5786293"/>
                <a:ext cx="4568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1600"/>
                  </a:spcAft>
                </a:pPr>
                <a:r>
                  <a:rPr lang="en-US" sz="800" b="1" dirty="0" smtClean="0"/>
                  <a:t>1992</a:t>
                </a:r>
              </a:p>
            </p:txBody>
          </p:sp>
        </p:grpSp>
      </p:grpSp>
      <p:grpSp>
        <p:nvGrpSpPr>
          <p:cNvPr id="10" name="Group 638"/>
          <p:cNvGrpSpPr/>
          <p:nvPr/>
        </p:nvGrpSpPr>
        <p:grpSpPr>
          <a:xfrm>
            <a:off x="6485538" y="2278660"/>
            <a:ext cx="842696" cy="1398494"/>
            <a:chOff x="7270372" y="1999130"/>
            <a:chExt cx="842696" cy="1398494"/>
          </a:xfrm>
        </p:grpSpPr>
        <p:sp>
          <p:nvSpPr>
            <p:cNvPr id="917" name="Oval 9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7005926" y="2290482"/>
              <a:ext cx="1398494" cy="815790"/>
            </a:xfrm>
            <a:prstGeom prst="homePlat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alpha val="0"/>
                  </a:srgbClr>
                </a:gs>
                <a:gs pos="50000">
                  <a:srgbClr val="C00000">
                    <a:shade val="67500"/>
                    <a:satMod val="115000"/>
                    <a:alpha val="50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57467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7270372" y="2414579"/>
              <a:ext cx="84268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574675"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+32%</a:t>
              </a:r>
            </a:p>
            <a:p>
              <a:pPr lvl="0" algn="ctr" defTabSz="574675">
                <a:defRPr/>
              </a:pPr>
              <a:r>
                <a:rPr lang="en-US" sz="9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2008-2020</a:t>
              </a:r>
              <a:br>
                <a:rPr lang="en-US" sz="9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9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CAGR</a:t>
              </a:r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611" name="Picture 3" descr="\\.PSF\Host\Volumes\EP File Share\Touch\Project Juniper\Development\T519\Artwork\graph_slope A2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1150671" y="2011366"/>
            <a:ext cx="7159388" cy="3937051"/>
          </a:xfrm>
          <a:prstGeom prst="rect">
            <a:avLst/>
          </a:prstGeom>
          <a:noFill/>
        </p:spPr>
      </p:pic>
      <p:grpSp>
        <p:nvGrpSpPr>
          <p:cNvPr id="11" name="Group 354"/>
          <p:cNvGrpSpPr/>
          <p:nvPr/>
        </p:nvGrpSpPr>
        <p:grpSpPr>
          <a:xfrm>
            <a:off x="1323281" y="3922004"/>
            <a:ext cx="1497037" cy="480271"/>
            <a:chOff x="2670177" y="2365938"/>
            <a:chExt cx="2133991" cy="536303"/>
          </a:xfrm>
        </p:grpSpPr>
        <p:sp>
          <p:nvSpPr>
            <p:cNvPr id="361" name="Rectangular Callout 360"/>
            <p:cNvSpPr/>
            <p:nvPr/>
          </p:nvSpPr>
          <p:spPr>
            <a:xfrm>
              <a:off x="2670177" y="2365938"/>
              <a:ext cx="2118286" cy="536303"/>
            </a:xfrm>
            <a:prstGeom prst="wedgeRectCallout">
              <a:avLst>
                <a:gd name="adj1" fmla="val -53651"/>
                <a:gd name="adj2" fmla="val 27567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  <a:alpha val="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defTabSz="574675">
                <a:lnSpc>
                  <a:spcPct val="90000"/>
                </a:lnSpc>
                <a:defRPr/>
              </a:pP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813626" y="2494297"/>
              <a:ext cx="1990542" cy="309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 is born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362"/>
          <p:cNvGrpSpPr/>
          <p:nvPr/>
        </p:nvGrpSpPr>
        <p:grpSpPr>
          <a:xfrm>
            <a:off x="3040077" y="4570161"/>
            <a:ext cx="1585173" cy="480271"/>
            <a:chOff x="2670177" y="2365938"/>
            <a:chExt cx="2259626" cy="536303"/>
          </a:xfrm>
        </p:grpSpPr>
        <p:sp>
          <p:nvSpPr>
            <p:cNvPr id="364" name="Rectangular Callout 363"/>
            <p:cNvSpPr/>
            <p:nvPr/>
          </p:nvSpPr>
          <p:spPr>
            <a:xfrm>
              <a:off x="2670177" y="2365938"/>
              <a:ext cx="2118286" cy="536303"/>
            </a:xfrm>
            <a:prstGeom prst="wedgeRectCallout">
              <a:avLst>
                <a:gd name="adj1" fmla="val -32152"/>
                <a:gd name="adj2" fmla="val 149505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  <a:alpha val="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defTabSz="574675">
                <a:lnSpc>
                  <a:spcPct val="90000"/>
                </a:lnSpc>
                <a:defRPr/>
              </a:pP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939261" y="2531204"/>
              <a:ext cx="1990542" cy="22683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decade</a:t>
              </a:r>
            </a:p>
          </p:txBody>
        </p:sp>
      </p:grpSp>
      <p:pic>
        <p:nvPicPr>
          <p:cNvPr id="79875" name="Picture 3" descr="\\.PSF\Host\Volumes\EP File Share\Touch\Project Juniper\Development\T519\Artwork\graph_slope A7.pn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1159588" y="5253394"/>
            <a:ext cx="4270698" cy="594984"/>
          </a:xfrm>
          <a:prstGeom prst="rect">
            <a:avLst/>
          </a:prstGeom>
          <a:noFill/>
        </p:spPr>
      </p:pic>
      <p:pic>
        <p:nvPicPr>
          <p:cNvPr id="79876" name="Picture 4" descr="\\.PSF\Host\Volumes\EP File Share\Touch\Project Juniper\Development\T519\Artwork\graph_slope A6.png"/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5446173" y="1992210"/>
            <a:ext cx="2875609" cy="3960114"/>
          </a:xfrm>
          <a:prstGeom prst="rect">
            <a:avLst/>
          </a:prstGeom>
          <a:noFill/>
        </p:spPr>
      </p:pic>
      <p:pic>
        <p:nvPicPr>
          <p:cNvPr id="27655" name="Picture 7" descr="C:\Users\Administrator\AppData\Local\Microsoft\Windows\Temporary Internet Files\Content.IE5\6R0FJDT9\MCj04417230000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66847" y="3896411"/>
            <a:ext cx="623842" cy="623842"/>
          </a:xfrm>
          <a:prstGeom prst="rect">
            <a:avLst/>
          </a:prstGeom>
          <a:noFill/>
        </p:spPr>
      </p:pic>
      <p:sp>
        <p:nvSpPr>
          <p:cNvPr id="350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blackWhite">
          <a:xfrm>
            <a:off x="8448987" y="3972114"/>
            <a:ext cx="695014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9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+36%</a:t>
            </a:r>
          </a:p>
          <a:p>
            <a:pPr eaLnBrk="0" hangingPunct="0"/>
            <a:r>
              <a:rPr lang="en-US" sz="9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Video</a:t>
            </a:r>
            <a:endParaRPr lang="en-US" sz="900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54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8452604" y="5170415"/>
            <a:ext cx="691396" cy="486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+24%</a:t>
            </a:r>
          </a:p>
          <a:p>
            <a:pPr eaLnBrk="0" hangingPunct="0"/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Non-</a:t>
            </a:r>
            <a:b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</a:b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video 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7656" name="Picture 8" descr="C:\Users\Administrator\AppData\Local\Microsoft\Windows\Temporary Internet Files\Content.IE5\OE8815IQ\MCj04352410000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493995" y="5325669"/>
            <a:ext cx="674325" cy="289330"/>
          </a:xfrm>
          <a:prstGeom prst="rect">
            <a:avLst/>
          </a:prstGeom>
          <a:noFill/>
        </p:spPr>
      </p:pic>
      <p:grpSp>
        <p:nvGrpSpPr>
          <p:cNvPr id="13" name="Group 627"/>
          <p:cNvGrpSpPr/>
          <p:nvPr/>
        </p:nvGrpSpPr>
        <p:grpSpPr>
          <a:xfrm>
            <a:off x="455056" y="1133689"/>
            <a:ext cx="7735899" cy="643776"/>
            <a:chOff x="455056" y="1133689"/>
            <a:chExt cx="7735899" cy="643776"/>
          </a:xfrm>
        </p:grpSpPr>
        <p:sp>
          <p:nvSpPr>
            <p:cNvPr id="363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blackWhite">
            <a:xfrm>
              <a:off x="455056" y="1151306"/>
              <a:ext cx="6397436" cy="446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Worldwide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internet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traffic,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1990-2020  </a:t>
              </a:r>
              <a:r>
                <a:rPr lang="en-US" sz="1200" dirty="0" smtClean="0">
                  <a:solidFill>
                    <a:srgbClr val="666666"/>
                  </a:solidFill>
                </a:rPr>
                <a:t>PB/month</a:t>
              </a:r>
              <a:endParaRPr lang="en-US" sz="1200" dirty="0">
                <a:solidFill>
                  <a:srgbClr val="666666"/>
                </a:solidFill>
              </a:endParaRPr>
            </a:p>
          </p:txBody>
        </p:sp>
        <p:grpSp>
          <p:nvGrpSpPr>
            <p:cNvPr id="14" name="Group 331"/>
            <p:cNvGrpSpPr/>
            <p:nvPr/>
          </p:nvGrpSpPr>
          <p:grpSpPr>
            <a:xfrm>
              <a:off x="2263861" y="1133689"/>
              <a:ext cx="5927094" cy="643776"/>
              <a:chOff x="2311685" y="1109598"/>
              <a:chExt cx="5927094" cy="643776"/>
            </a:xfrm>
          </p:grpSpPr>
          <p:cxnSp>
            <p:nvCxnSpPr>
              <p:cNvPr id="648" name="Straight Connector 647"/>
              <p:cNvCxnSpPr>
                <a:endCxn id="863" idx="0"/>
              </p:cNvCxnSpPr>
              <p:nvPr/>
            </p:nvCxnSpPr>
            <p:spPr>
              <a:xfrm flipV="1">
                <a:off x="2311685" y="1311350"/>
                <a:ext cx="5700428" cy="373612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9" name="Oval 648"/>
              <p:cNvSpPr/>
              <p:nvPr/>
            </p:nvSpPr>
            <p:spPr>
              <a:xfrm rot="21443396">
                <a:off x="2324691" y="166169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/>
              <p:cNvSpPr/>
              <p:nvPr/>
            </p:nvSpPr>
            <p:spPr>
              <a:xfrm rot="21443396">
                <a:off x="2684437" y="161980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/>
              <p:cNvSpPr/>
              <p:nvPr/>
            </p:nvSpPr>
            <p:spPr>
              <a:xfrm rot="21443396">
                <a:off x="2790322" y="168056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/>
              <p:cNvSpPr/>
              <p:nvPr/>
            </p:nvSpPr>
            <p:spPr>
              <a:xfrm rot="21443396">
                <a:off x="3136269" y="154090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>
              <a:xfrm rot="21443396">
                <a:off x="3175207" y="164115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 rot="21443396">
                <a:off x="3244718" y="155634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>
              <a:xfrm rot="21443396">
                <a:off x="3695767" y="154319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/>
              <p:cNvSpPr/>
              <p:nvPr/>
            </p:nvSpPr>
            <p:spPr>
              <a:xfrm rot="21443396">
                <a:off x="3768727" y="162265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 rot="21443396">
                <a:off x="3801650" y="15326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 rot="21443396">
                <a:off x="3656951" y="162204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/>
              <p:cNvSpPr/>
              <p:nvPr/>
            </p:nvSpPr>
            <p:spPr>
              <a:xfrm rot="21443396">
                <a:off x="4949001" y="144038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>
              <a:xfrm rot="21443396">
                <a:off x="4243756" y="149792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>
              <a:xfrm rot="21443396">
                <a:off x="4280752" y="158587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>
              <a:xfrm rot="21443396">
                <a:off x="4338171" y="150161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 rot="21443396">
                <a:off x="4370126" y="15823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/>
              <p:nvPr/>
            </p:nvSpPr>
            <p:spPr>
              <a:xfrm rot="21443396">
                <a:off x="4435762" y="150115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/>
              <p:nvPr/>
            </p:nvSpPr>
            <p:spPr>
              <a:xfrm rot="21443396">
                <a:off x="4993902" y="152455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/>
              <p:nvPr/>
            </p:nvSpPr>
            <p:spPr>
              <a:xfrm rot="21443396">
                <a:off x="4885147" y="151637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 rot="21443396">
                <a:off x="5068921" y="145718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>
              <a:xfrm rot="21443396">
                <a:off x="5078012" y="155326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>
              <a:xfrm rot="21443396">
                <a:off x="5140865" y="149958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/>
              <p:nvPr/>
            </p:nvSpPr>
            <p:spPr>
              <a:xfrm rot="21443396">
                <a:off x="5477984" y="153616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/>
              <p:nvPr/>
            </p:nvSpPr>
            <p:spPr>
              <a:xfrm rot="21443396">
                <a:off x="5583325" y="152851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 rot="21443396">
                <a:off x="5512933" y="149061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/>
              <p:nvPr/>
            </p:nvSpPr>
            <p:spPr>
              <a:xfrm rot="21443396">
                <a:off x="5624622" y="144498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>
              <a:xfrm rot="21443396">
                <a:off x="5692461" y="150069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>
              <a:xfrm rot="21443396">
                <a:off x="5730194" y="142760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 rot="21443396">
                <a:off x="5548106" y="140564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/>
              <p:nvPr/>
            </p:nvSpPr>
            <p:spPr>
              <a:xfrm rot="21443396">
                <a:off x="5460283" y="141364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/>
              <p:nvPr/>
            </p:nvSpPr>
            <p:spPr>
              <a:xfrm rot="21443396">
                <a:off x="6058620" y="141092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 rot="21443396">
                <a:off x="6046237" y="149370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 rot="21443396">
                <a:off x="6151578" y="148604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 rot="21443396">
                <a:off x="6081186" y="144814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 rot="21443396">
                <a:off x="6192875" y="140252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 rot="21443396">
                <a:off x="6260714" y="145823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 rot="21443396">
                <a:off x="6298447" y="138514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 rot="21443396">
                <a:off x="6116359" y="136318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 rot="21443396">
                <a:off x="6028536" y="137118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 rot="21443396">
                <a:off x="6178858" y="146424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/>
              <p:cNvSpPr/>
              <p:nvPr/>
            </p:nvSpPr>
            <p:spPr>
              <a:xfrm rot="21443396">
                <a:off x="6284199" y="145659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/>
              <p:cNvSpPr/>
              <p:nvPr/>
            </p:nvSpPr>
            <p:spPr>
              <a:xfrm rot="21443396">
                <a:off x="6213806" y="141869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 rot="21443396">
                <a:off x="6325495" y="137306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 rot="21443396">
                <a:off x="6393335" y="142878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 rot="21443396">
                <a:off x="6431068" y="135569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 rot="21443396">
                <a:off x="6248979" y="133373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 rot="21443396">
                <a:off x="6161157" y="134173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 rot="21443396">
                <a:off x="6743370" y="138276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 rot="21443396">
                <a:off x="6730987" y="146554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 rot="21443396">
                <a:off x="6836328" y="145788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 rot="21443396">
                <a:off x="6765936" y="141998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 rot="21443396">
                <a:off x="6877625" y="137435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 rot="21443396">
                <a:off x="6945464" y="143007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 rot="21443396">
                <a:off x="6983197" y="135698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/>
              <p:nvPr/>
            </p:nvSpPr>
            <p:spPr>
              <a:xfrm rot="21443396">
                <a:off x="6801109" y="133502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 rot="21443396">
                <a:off x="6713286" y="134302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 rot="21443396">
                <a:off x="6863608" y="143608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 rot="21443396">
                <a:off x="6968949" y="142843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 rot="21443396">
                <a:off x="6898556" y="139053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/>
              <p:nvPr/>
            </p:nvSpPr>
            <p:spPr>
              <a:xfrm rot="21443396">
                <a:off x="7010245" y="134490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 rot="21443396">
                <a:off x="7078085" y="140061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/>
              <p:cNvSpPr/>
              <p:nvPr/>
            </p:nvSpPr>
            <p:spPr>
              <a:xfrm rot="21443396">
                <a:off x="7115818" y="132752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/>
              <p:nvPr/>
            </p:nvSpPr>
            <p:spPr>
              <a:xfrm rot="21443396">
                <a:off x="6933729" y="130557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/>
              <p:nvPr/>
            </p:nvSpPr>
            <p:spPr>
              <a:xfrm rot="21443396">
                <a:off x="6845907" y="131357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 rot="21443396">
                <a:off x="6865925" y="139830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/>
              <p:nvPr/>
            </p:nvSpPr>
            <p:spPr>
              <a:xfrm rot="21443396">
                <a:off x="6853542" y="148108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/>
              <p:nvPr/>
            </p:nvSpPr>
            <p:spPr>
              <a:xfrm rot="21443396">
                <a:off x="6958883" y="147342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/>
              <p:nvPr/>
            </p:nvSpPr>
            <p:spPr>
              <a:xfrm rot="21443396">
                <a:off x="6888491" y="143552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/>
              <p:nvPr/>
            </p:nvSpPr>
            <p:spPr>
              <a:xfrm rot="21443396">
                <a:off x="7000180" y="138989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 rot="21443396">
                <a:off x="7068019" y="144561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/>
              <p:nvPr/>
            </p:nvSpPr>
            <p:spPr>
              <a:xfrm rot="21443396">
                <a:off x="7105752" y="137252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 rot="21443396">
                <a:off x="6923664" y="135056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 rot="21443396">
                <a:off x="6835841" y="135856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/>
              <p:nvPr/>
            </p:nvSpPr>
            <p:spPr>
              <a:xfrm rot="21443396">
                <a:off x="6986163" y="145162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/>
              <p:nvPr/>
            </p:nvSpPr>
            <p:spPr>
              <a:xfrm rot="21443396">
                <a:off x="7091504" y="14439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/>
              <p:nvPr/>
            </p:nvSpPr>
            <p:spPr>
              <a:xfrm rot="21443396">
                <a:off x="7021111" y="14060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/>
              <p:nvPr/>
            </p:nvSpPr>
            <p:spPr>
              <a:xfrm rot="21443396">
                <a:off x="7132800" y="136044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/>
              <p:nvPr/>
            </p:nvSpPr>
            <p:spPr>
              <a:xfrm rot="21443396">
                <a:off x="7200640" y="141615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/>
              <p:nvPr/>
            </p:nvSpPr>
            <p:spPr>
              <a:xfrm rot="21443396">
                <a:off x="7238372" y="134306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/>
              <p:nvPr/>
            </p:nvSpPr>
            <p:spPr>
              <a:xfrm rot="21443396">
                <a:off x="7056284" y="132110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/>
              <p:nvPr/>
            </p:nvSpPr>
            <p:spPr>
              <a:xfrm rot="21443396">
                <a:off x="6968462" y="132910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/>
              <p:nvPr/>
            </p:nvSpPr>
            <p:spPr>
              <a:xfrm rot="21443396">
                <a:off x="7539398" y="129786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/>
              <p:nvPr/>
            </p:nvSpPr>
            <p:spPr>
              <a:xfrm rot="21443396">
                <a:off x="7527015" y="138064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/>
              <p:nvPr/>
            </p:nvSpPr>
            <p:spPr>
              <a:xfrm rot="21443396">
                <a:off x="7632356" y="137298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 rot="21443396">
                <a:off x="7561964" y="133508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/>
              <p:nvPr/>
            </p:nvSpPr>
            <p:spPr>
              <a:xfrm rot="21443396">
                <a:off x="7673653" y="12894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/>
              <p:nvPr/>
            </p:nvSpPr>
            <p:spPr>
              <a:xfrm rot="21443396">
                <a:off x="7741492" y="134517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/>
              <p:nvPr/>
            </p:nvSpPr>
            <p:spPr>
              <a:xfrm rot="21443396">
                <a:off x="7779225" y="127208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 rot="21443396">
                <a:off x="7597137" y="125012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 rot="21443396">
                <a:off x="7509314" y="125812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 rot="21443396">
                <a:off x="7659636" y="135119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 rot="21443396">
                <a:off x="7764977" y="13435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 rot="21443396">
                <a:off x="7694584" y="13056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 rot="21443396">
                <a:off x="7806273" y="126000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 rot="21443396">
                <a:off x="7874113" y="131572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 rot="21443396">
                <a:off x="7911845" y="124263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>
              <a:xfrm rot="21443396">
                <a:off x="7729757" y="12206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>
              <a:xfrm rot="21443396">
                <a:off x="7641935" y="12286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 rot="21443396">
                <a:off x="7661953" y="131340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 rot="21443396">
                <a:off x="7649570" y="139618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 rot="21443396">
                <a:off x="7754911" y="138852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 rot="21443396">
                <a:off x="7684519" y="135062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 rot="21443396">
                <a:off x="7796207" y="130499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 rot="21443396">
                <a:off x="7864047" y="136071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 rot="21443396">
                <a:off x="7901780" y="128762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 rot="21443396">
                <a:off x="7719692" y="126566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 rot="21443396">
                <a:off x="7631869" y="127366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 rot="21443396">
                <a:off x="7782191" y="136672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 rot="21443396">
                <a:off x="7887532" y="135907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 rot="21443396">
                <a:off x="7817139" y="132117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 rot="21443396">
                <a:off x="7928828" y="127554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 rot="21443396">
                <a:off x="7996667" y="13312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 rot="21443396">
                <a:off x="8034400" y="125817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/>
              <p:nvPr/>
            </p:nvSpPr>
            <p:spPr>
              <a:xfrm rot="21443396">
                <a:off x="7852312" y="123621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 rot="21443396">
                <a:off x="7764489" y="124421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 rot="21443396">
                <a:off x="7599310" y="126829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 rot="21443396">
                <a:off x="7586926" y="135107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/>
              <p:nvPr/>
            </p:nvSpPr>
            <p:spPr>
              <a:xfrm rot="21443396">
                <a:off x="7692268" y="134342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/>
              <p:nvPr/>
            </p:nvSpPr>
            <p:spPr>
              <a:xfrm rot="21443396">
                <a:off x="7621875" y="130552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/>
              <p:nvPr/>
            </p:nvSpPr>
            <p:spPr>
              <a:xfrm rot="21443396">
                <a:off x="7733564" y="125989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 rot="21443396">
                <a:off x="7801403" y="131561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/>
              <p:nvPr/>
            </p:nvSpPr>
            <p:spPr>
              <a:xfrm rot="21443396">
                <a:off x="7839136" y="124252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/>
              <p:nvPr/>
            </p:nvSpPr>
            <p:spPr>
              <a:xfrm rot="21443396">
                <a:off x="7657048" y="122056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/>
              <p:nvPr/>
            </p:nvSpPr>
            <p:spPr>
              <a:xfrm rot="21443396">
                <a:off x="7569225" y="122856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/>
              <p:nvPr/>
            </p:nvSpPr>
            <p:spPr>
              <a:xfrm rot="21443396">
                <a:off x="7719547" y="132162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 rot="21443396">
                <a:off x="7824888" y="131396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 rot="21443396">
                <a:off x="7754496" y="127606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 rot="21443396">
                <a:off x="7866185" y="123043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 rot="21443396">
                <a:off x="7934024" y="128615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 rot="21443396">
                <a:off x="7971757" y="121306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 rot="21443396">
                <a:off x="7789669" y="119110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 rot="21443396">
                <a:off x="7701846" y="119910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 rot="21443396">
                <a:off x="7721865" y="128383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 rot="21443396">
                <a:off x="7709481" y="136661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 rot="21443396">
                <a:off x="7814823" y="135896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 rot="21443396">
                <a:off x="7744430" y="132106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 rot="21443396">
                <a:off x="7856119" y="12754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 rot="21443396">
                <a:off x="7923958" y="133114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 rot="21443396">
                <a:off x="7961691" y="12580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 rot="21443396">
                <a:off x="7779603" y="123610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 rot="21443396">
                <a:off x="7691780" y="124410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 rot="21443396">
                <a:off x="7842102" y="133716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 rot="21443396">
                <a:off x="7947443" y="132950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 rot="21443396">
                <a:off x="7877051" y="129160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 rot="21443396">
                <a:off x="7988740" y="124597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 rot="21443396">
                <a:off x="8056579" y="130169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 rot="21443396">
                <a:off x="8094312" y="122860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 rot="21443396">
                <a:off x="7912224" y="120664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 rot="21443396">
                <a:off x="7824401" y="121464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 rot="21443396">
                <a:off x="7596267" y="118679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 rot="21443396">
                <a:off x="7583884" y="12695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 rot="21443396">
                <a:off x="7689225" y="126191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 rot="21443396">
                <a:off x="7618832" y="122401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 rot="21443396">
                <a:off x="7730521" y="117838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 rot="21443396">
                <a:off x="7798361" y="123410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 rot="21443396">
                <a:off x="7836094" y="116101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 rot="21443396">
                <a:off x="7654005" y="113905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 rot="21443396">
                <a:off x="7566183" y="114705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 rot="21443396">
                <a:off x="7716504" y="124011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>
              <a:xfrm rot="21443396">
                <a:off x="7821846" y="12324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>
              <a:xfrm rot="21443396">
                <a:off x="7751453" y="119456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 rot="21443396">
                <a:off x="7863142" y="114893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 rot="21443396">
                <a:off x="7930981" y="120464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>
              <a:xfrm rot="21443396">
                <a:off x="7968714" y="113155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>
              <a:xfrm rot="21443396">
                <a:off x="7786626" y="110959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 rot="21443396">
                <a:off x="7698803" y="111759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>
              <a:xfrm rot="21443396">
                <a:off x="7718822" y="120232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 rot="21443396">
                <a:off x="7706439" y="128511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>
              <a:xfrm rot="21443396">
                <a:off x="7811780" y="127745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>
              <a:xfrm rot="21443396">
                <a:off x="7741387" y="123955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 rot="21443396">
                <a:off x="7853076" y="119392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>
              <a:xfrm rot="21443396">
                <a:off x="7920916" y="124964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/>
              <p:nvPr/>
            </p:nvSpPr>
            <p:spPr>
              <a:xfrm rot="21443396">
                <a:off x="7958648" y="117655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/>
              <p:cNvSpPr/>
              <p:nvPr/>
            </p:nvSpPr>
            <p:spPr>
              <a:xfrm rot="21443396">
                <a:off x="7776560" y="115459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/>
              <p:cNvSpPr/>
              <p:nvPr/>
            </p:nvSpPr>
            <p:spPr>
              <a:xfrm rot="21443396">
                <a:off x="7688738" y="116259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/>
              <p:cNvSpPr/>
              <p:nvPr/>
            </p:nvSpPr>
            <p:spPr>
              <a:xfrm rot="21443396">
                <a:off x="7839059" y="125565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/>
              <p:cNvSpPr/>
              <p:nvPr/>
            </p:nvSpPr>
            <p:spPr>
              <a:xfrm rot="21443396">
                <a:off x="7944401" y="124799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/>
              <p:cNvSpPr/>
              <p:nvPr/>
            </p:nvSpPr>
            <p:spPr>
              <a:xfrm rot="21443396">
                <a:off x="7874008" y="121009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/>
              <p:cNvSpPr/>
              <p:nvPr/>
            </p:nvSpPr>
            <p:spPr>
              <a:xfrm rot="21443396">
                <a:off x="7985697" y="116447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/>
              <p:cNvSpPr/>
              <p:nvPr/>
            </p:nvSpPr>
            <p:spPr>
              <a:xfrm rot="21443396">
                <a:off x="8053536" y="122018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/>
              <p:cNvSpPr/>
              <p:nvPr/>
            </p:nvSpPr>
            <p:spPr>
              <a:xfrm rot="21443396">
                <a:off x="8091269" y="114709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/>
              <p:cNvSpPr/>
              <p:nvPr/>
            </p:nvSpPr>
            <p:spPr>
              <a:xfrm rot="21443396">
                <a:off x="7909181" y="112513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/>
              <p:cNvSpPr/>
              <p:nvPr/>
            </p:nvSpPr>
            <p:spPr>
              <a:xfrm rot="21443396">
                <a:off x="7821358" y="113313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/>
              <p:cNvSpPr/>
              <p:nvPr/>
            </p:nvSpPr>
            <p:spPr>
              <a:xfrm rot="21443396">
                <a:off x="7657936" y="137296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/>
              <p:cNvSpPr/>
              <p:nvPr/>
            </p:nvSpPr>
            <p:spPr>
              <a:xfrm rot="21443396">
                <a:off x="7645552" y="145574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 rot="21443396">
                <a:off x="7750894" y="144809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>
              <a:xfrm rot="21443396">
                <a:off x="7680501" y="141019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/>
              <p:cNvSpPr/>
              <p:nvPr/>
            </p:nvSpPr>
            <p:spPr>
              <a:xfrm rot="21443396">
                <a:off x="7792190" y="136456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/>
              <p:cNvSpPr/>
              <p:nvPr/>
            </p:nvSpPr>
            <p:spPr>
              <a:xfrm rot="21443396">
                <a:off x="7860029" y="142027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/>
              <p:cNvSpPr/>
              <p:nvPr/>
            </p:nvSpPr>
            <p:spPr>
              <a:xfrm rot="21443396">
                <a:off x="7897762" y="134718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 rot="21443396">
                <a:off x="7715674" y="132522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/>
              <p:cNvSpPr/>
              <p:nvPr/>
            </p:nvSpPr>
            <p:spPr>
              <a:xfrm rot="21443396">
                <a:off x="7627851" y="133322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/>
              <p:cNvSpPr/>
              <p:nvPr/>
            </p:nvSpPr>
            <p:spPr>
              <a:xfrm rot="21443396">
                <a:off x="7778173" y="142629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/>
              <p:cNvSpPr/>
              <p:nvPr/>
            </p:nvSpPr>
            <p:spPr>
              <a:xfrm rot="21443396">
                <a:off x="7883514" y="14186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 rot="21443396">
                <a:off x="7813122" y="138073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/>
              <p:cNvSpPr/>
              <p:nvPr/>
            </p:nvSpPr>
            <p:spPr>
              <a:xfrm rot="21443396">
                <a:off x="7924811" y="133510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/>
              <p:cNvSpPr/>
              <p:nvPr/>
            </p:nvSpPr>
            <p:spPr>
              <a:xfrm rot="21443396">
                <a:off x="7992650" y="139082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/>
              <p:cNvSpPr/>
              <p:nvPr/>
            </p:nvSpPr>
            <p:spPr>
              <a:xfrm rot="21443396">
                <a:off x="8030383" y="131773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/>
              <p:cNvSpPr/>
              <p:nvPr/>
            </p:nvSpPr>
            <p:spPr>
              <a:xfrm rot="21443396">
                <a:off x="7848295" y="129577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 rot="21443396">
                <a:off x="7760472" y="130377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/>
              <p:cNvSpPr/>
              <p:nvPr/>
            </p:nvSpPr>
            <p:spPr>
              <a:xfrm rot="21443396">
                <a:off x="7780491" y="138850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/>
              <p:cNvSpPr/>
              <p:nvPr/>
            </p:nvSpPr>
            <p:spPr>
              <a:xfrm rot="21443396">
                <a:off x="7768107" y="147128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>
              <a:xfrm rot="21443396">
                <a:off x="7873448" y="146362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 rot="21443396">
                <a:off x="7803056" y="142572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>
              <a:xfrm rot="21443396">
                <a:off x="7914745" y="138010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>
              <a:xfrm rot="21443396">
                <a:off x="7982584" y="143581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>
              <a:xfrm rot="21443396">
                <a:off x="8020317" y="136272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>
              <a:xfrm rot="21443396">
                <a:off x="7838229" y="134076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 rot="21443396">
                <a:off x="7750406" y="134876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>
              <a:xfrm rot="21443396">
                <a:off x="7900728" y="144183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>
              <a:xfrm rot="21443396">
                <a:off x="8006069" y="143417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>
              <a:xfrm rot="21443396">
                <a:off x="7935677" y="139627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 rot="21443396">
                <a:off x="8047365" y="135064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>
              <a:xfrm rot="21443396">
                <a:off x="8115205" y="140636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>
              <a:xfrm rot="21443396">
                <a:off x="8152938" y="133327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>
              <a:xfrm rot="21443396">
                <a:off x="7970850" y="131131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>
              <a:xfrm rot="21443396">
                <a:off x="7883027" y="131931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 rot="21443396">
                <a:off x="6688246" y="134017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 rot="21443396">
                <a:off x="6675863" y="142295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 rot="21443396">
                <a:off x="6781204" y="141529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 rot="21443396">
                <a:off x="6710812" y="1377395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 rot="21443396">
                <a:off x="6822500" y="133176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 rot="21443396">
                <a:off x="6890340" y="138748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 rot="21443396">
                <a:off x="6928073" y="131439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 rot="21443396">
                <a:off x="6745985" y="129243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 rot="21443396">
                <a:off x="6658162" y="1300433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 rot="21443396">
                <a:off x="6808483" y="139349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/>
              <p:nvPr/>
            </p:nvSpPr>
            <p:spPr>
              <a:xfrm rot="21443396">
                <a:off x="6913825" y="138584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/>
              <p:nvPr/>
            </p:nvSpPr>
            <p:spPr>
              <a:xfrm rot="21443396">
                <a:off x="6843432" y="134794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 rot="21443396">
                <a:off x="6955121" y="130231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 rot="21443396">
                <a:off x="7022960" y="135802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/>
              <p:nvPr/>
            </p:nvSpPr>
            <p:spPr>
              <a:xfrm rot="21443396">
                <a:off x="7060693" y="128493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/>
              <p:nvPr/>
            </p:nvSpPr>
            <p:spPr>
              <a:xfrm rot="21443396">
                <a:off x="6878605" y="126297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/>
              <p:nvPr/>
            </p:nvSpPr>
            <p:spPr>
              <a:xfrm rot="21443396">
                <a:off x="6790782" y="1270978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/>
              <p:nvPr/>
            </p:nvSpPr>
            <p:spPr>
              <a:xfrm rot="21443396">
                <a:off x="6810801" y="1355710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 rot="21443396">
                <a:off x="6798418" y="143849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/>
              <p:nvPr/>
            </p:nvSpPr>
            <p:spPr>
              <a:xfrm rot="21443396">
                <a:off x="6903759" y="14308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/>
              <p:nvPr/>
            </p:nvSpPr>
            <p:spPr>
              <a:xfrm rot="21443396">
                <a:off x="6833366" y="1392934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/>
              <p:nvPr/>
            </p:nvSpPr>
            <p:spPr>
              <a:xfrm rot="21443396">
                <a:off x="6945055" y="134730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 rot="21443396">
                <a:off x="7012895" y="140302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/>
              <p:nvPr/>
            </p:nvSpPr>
            <p:spPr>
              <a:xfrm rot="21443396">
                <a:off x="7050628" y="132993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/>
              <p:nvPr/>
            </p:nvSpPr>
            <p:spPr>
              <a:xfrm rot="21443396">
                <a:off x="6868539" y="130797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/>
              <p:nvPr/>
            </p:nvSpPr>
            <p:spPr>
              <a:xfrm rot="21443396">
                <a:off x="6780717" y="1315972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/>
              <p:nvPr/>
            </p:nvSpPr>
            <p:spPr>
              <a:xfrm rot="21443396">
                <a:off x="6931038" y="140903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 rot="21443396">
                <a:off x="7036380" y="140137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 rot="21443396">
                <a:off x="6965987" y="1363479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/>
              <p:nvPr/>
            </p:nvSpPr>
            <p:spPr>
              <a:xfrm rot="21443396">
                <a:off x="7077676" y="1317851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/>
              <p:nvPr/>
            </p:nvSpPr>
            <p:spPr>
              <a:xfrm rot="21443396">
                <a:off x="7145515" y="1373566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 rot="21443396">
                <a:off x="7183248" y="130047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/>
              <p:nvPr/>
            </p:nvSpPr>
            <p:spPr>
              <a:xfrm rot="21443396">
                <a:off x="7001160" y="127851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/>
              <p:nvPr/>
            </p:nvSpPr>
            <p:spPr>
              <a:xfrm rot="21443396">
                <a:off x="6913337" y="1286517"/>
                <a:ext cx="85841" cy="7280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3" name="Straight Connector 352"/>
          <p:cNvCxnSpPr/>
          <p:nvPr/>
        </p:nvCxnSpPr>
        <p:spPr>
          <a:xfrm rot="5400000">
            <a:off x="-814179" y="3769744"/>
            <a:ext cx="389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5400000">
            <a:off x="-814179" y="3769744"/>
            <a:ext cx="3899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637"/>
          <p:cNvGrpSpPr/>
          <p:nvPr/>
        </p:nvGrpSpPr>
        <p:grpSpPr>
          <a:xfrm>
            <a:off x="4504058" y="3061541"/>
            <a:ext cx="880782" cy="1398494"/>
            <a:chOff x="4241310" y="3061541"/>
            <a:chExt cx="880782" cy="1398494"/>
          </a:xfrm>
        </p:grpSpPr>
        <p:sp>
          <p:nvSpPr>
            <p:cNvPr id="914" name="Oval 9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6200000">
              <a:off x="3984818" y="3352892"/>
              <a:ext cx="1398494" cy="815791"/>
            </a:xfrm>
            <a:prstGeom prst="homePlat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alpha val="0"/>
                  </a:srgbClr>
                </a:gs>
                <a:gs pos="50000">
                  <a:srgbClr val="C00000">
                    <a:shade val="67500"/>
                    <a:satMod val="115000"/>
                    <a:alpha val="50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57467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4241310" y="3406844"/>
              <a:ext cx="8807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4675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27x </a:t>
              </a:r>
              <a:r>
                <a:rPr 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Growth</a:t>
              </a:r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2008-2020</a:t>
              </a:r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918"/>
          <p:cNvGrpSpPr/>
          <p:nvPr/>
        </p:nvGrpSpPr>
        <p:grpSpPr>
          <a:xfrm>
            <a:off x="5356970" y="1846066"/>
            <a:ext cx="2396833" cy="3379984"/>
            <a:chOff x="5356970" y="1846066"/>
            <a:chExt cx="2396833" cy="3379984"/>
          </a:xfrm>
        </p:grpSpPr>
        <p:grpSp>
          <p:nvGrpSpPr>
            <p:cNvPr id="17" name="Group 628"/>
            <p:cNvGrpSpPr/>
            <p:nvPr/>
          </p:nvGrpSpPr>
          <p:grpSpPr>
            <a:xfrm>
              <a:off x="5356970" y="1955747"/>
              <a:ext cx="171450" cy="3270303"/>
              <a:chOff x="5710653" y="1955747"/>
              <a:chExt cx="171450" cy="32703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2" name="Line 92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invGray">
              <a:xfrm flipH="1">
                <a:off x="5793202" y="1964267"/>
                <a:ext cx="0" cy="3255433"/>
              </a:xfrm>
              <a:prstGeom prst="line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round/>
                <a:headEnd/>
                <a:tailEnd/>
              </a:ln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Line 9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invGray">
              <a:xfrm>
                <a:off x="5710653" y="1955747"/>
                <a:ext cx="171450" cy="0"/>
              </a:xfrm>
              <a:prstGeom prst="line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round/>
                <a:headEnd/>
                <a:tailEnd/>
              </a:ln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4" name="Line 97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invGray">
              <a:xfrm>
                <a:off x="5710653" y="5226050"/>
                <a:ext cx="171450" cy="0"/>
              </a:xfrm>
              <a:prstGeom prst="line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round/>
                <a:headEnd/>
                <a:tailEnd/>
              </a:ln>
            </p:spPr>
            <p:txBody>
              <a:bodyPr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1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 rot="21480000">
              <a:off x="6058353" y="1846066"/>
              <a:ext cx="1695450" cy="249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b="1" dirty="0" smtClean="0">
                  <a:gradFill flip="none"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Forecast Model</a:t>
              </a:r>
              <a:endParaRPr lang="en-US" sz="1400" b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377"/>
          <p:cNvGrpSpPr/>
          <p:nvPr/>
        </p:nvGrpSpPr>
        <p:grpSpPr>
          <a:xfrm>
            <a:off x="412314" y="1734538"/>
            <a:ext cx="8116667" cy="4503832"/>
            <a:chOff x="412314" y="1734538"/>
            <a:chExt cx="8116667" cy="4503832"/>
          </a:xfrm>
        </p:grpSpPr>
        <p:sp>
          <p:nvSpPr>
            <p:cNvPr id="355" name="TextBox 354"/>
            <p:cNvSpPr txBox="1"/>
            <p:nvPr/>
          </p:nvSpPr>
          <p:spPr>
            <a:xfrm>
              <a:off x="412314" y="1734538"/>
              <a:ext cx="717351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240,000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212,000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185,500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159,000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132,500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106,000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79,500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53,000</a:t>
              </a:r>
            </a:p>
            <a:p>
              <a:pPr algn="r">
                <a:spcAft>
                  <a:spcPts val="2400"/>
                </a:spcAft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26,500</a:t>
              </a: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891395" y="5762950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dirty="0" smtClean="0"/>
                <a:t>1990</a:t>
              </a: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8072125" y="6022926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dirty="0" smtClean="0"/>
                <a:t>2020</a:t>
              </a: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7354052" y="5996932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2017</a:t>
              </a:r>
              <a:endParaRPr lang="en-US" sz="800" b="1" dirty="0" smtClean="0"/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6635979" y="5970934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2014</a:t>
              </a:r>
              <a:endParaRPr lang="en-US" sz="800" b="1" dirty="0" smtClean="0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5917906" y="5944936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2011</a:t>
              </a:r>
              <a:endParaRPr lang="en-US" sz="800" b="1" dirty="0" smtClean="0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5190105" y="5918938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dirty="0" smtClean="0"/>
                <a:t>2008</a:t>
              </a: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481760" y="5892940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2005</a:t>
              </a:r>
              <a:endParaRPr lang="en-US" sz="800" b="1" dirty="0" smtClean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3763687" y="5866942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2002</a:t>
              </a:r>
              <a:endParaRPr lang="en-US" sz="800" b="1" dirty="0" smtClean="0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3045614" y="5840944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1999</a:t>
              </a:r>
              <a:endParaRPr lang="en-US" sz="800" b="1" dirty="0" smtClean="0"/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2327541" y="5814946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1996</a:t>
              </a:r>
              <a:endParaRPr lang="en-US" sz="800" b="1" dirty="0" smtClean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1609468" y="5788948"/>
              <a:ext cx="456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600"/>
                </a:spcAft>
              </a:pPr>
              <a:r>
                <a:rPr lang="en-US" sz="800" b="1" smtClean="0"/>
                <a:t>1993</a:t>
              </a:r>
              <a:endParaRPr lang="en-US" sz="800" b="1" dirty="0" smtClean="0"/>
            </a:p>
          </p:txBody>
        </p:sp>
      </p:grpSp>
      <p:sp>
        <p:nvSpPr>
          <p:cNvPr id="379" name="Rectangle 378"/>
          <p:cNvSpPr/>
          <p:nvPr/>
        </p:nvSpPr>
        <p:spPr>
          <a:xfrm>
            <a:off x="7623620" y="1624522"/>
            <a:ext cx="1391055" cy="43774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127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Plus Machine to Machine?</a:t>
            </a:r>
            <a:endParaRPr lang="en-US" sz="1200" b="1" dirty="0">
              <a:solidFill>
                <a:schemeClr val="tx1"/>
              </a:solidFill>
              <a:effectLst>
                <a:outerShdw blurRad="127000" algn="ctr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455340" y="6040078"/>
            <a:ext cx="350520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Source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Juniper, Cisco, MINTS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967563"/>
            <a:ext cx="9144000" cy="5263115"/>
          </a:xfrm>
          <a:prstGeom prst="rect">
            <a:avLst/>
          </a:prstGeom>
          <a:gradFill flip="none" rotWithShape="1">
            <a:gsLst>
              <a:gs pos="0">
                <a:srgbClr val="20252C"/>
              </a:gs>
              <a:gs pos="100000">
                <a:srgbClr val="37404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75488" y="256032"/>
            <a:ext cx="8220456" cy="740664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dirty="0"/>
              <a:t>Current Pace </a:t>
            </a:r>
            <a:r>
              <a:rPr dirty="0" smtClean="0"/>
              <a:t>Of Innovation </a:t>
            </a:r>
            <a:br>
              <a:rPr dirty="0" smtClean="0"/>
            </a:br>
            <a:r>
              <a:rPr dirty="0" smtClean="0"/>
              <a:t>network investment Outpaces Revenue</a:t>
            </a:r>
            <a:endParaRPr lang="en-US" dirty="0"/>
          </a:p>
        </p:txBody>
      </p:sp>
      <p:graphicFrame>
        <p:nvGraphicFramePr>
          <p:cNvPr id="39" name="Object 3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91880" y="1347705"/>
          <a:ext cx="8188325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89" name="Freeform 88"/>
          <p:cNvSpPr/>
          <p:nvPr/>
        </p:nvSpPr>
        <p:spPr>
          <a:xfrm>
            <a:off x="3503364" y="1663547"/>
            <a:ext cx="4483865" cy="3238959"/>
          </a:xfrm>
          <a:custGeom>
            <a:avLst/>
            <a:gdLst>
              <a:gd name="connsiteX0" fmla="*/ 0 w 4472848"/>
              <a:gd name="connsiteY0" fmla="*/ 0 h 3095740"/>
              <a:gd name="connsiteX1" fmla="*/ 4472848 w 4472848"/>
              <a:gd name="connsiteY1" fmla="*/ 0 h 3095740"/>
              <a:gd name="connsiteX2" fmla="*/ 4472848 w 4472848"/>
              <a:gd name="connsiteY2" fmla="*/ 3095740 h 3095740"/>
              <a:gd name="connsiteX3" fmla="*/ 0 w 4472848"/>
              <a:gd name="connsiteY3" fmla="*/ 3095740 h 3095740"/>
              <a:gd name="connsiteX4" fmla="*/ 0 w 4472848"/>
              <a:gd name="connsiteY4" fmla="*/ 0 h 3095740"/>
              <a:gd name="connsiteX0" fmla="*/ 0 w 4483865"/>
              <a:gd name="connsiteY0" fmla="*/ 0 h 3238959"/>
              <a:gd name="connsiteX1" fmla="*/ 4472848 w 4483865"/>
              <a:gd name="connsiteY1" fmla="*/ 0 h 3238959"/>
              <a:gd name="connsiteX2" fmla="*/ 4483865 w 4483865"/>
              <a:gd name="connsiteY2" fmla="*/ 3238959 h 3238959"/>
              <a:gd name="connsiteX3" fmla="*/ 0 w 4483865"/>
              <a:gd name="connsiteY3" fmla="*/ 3095740 h 3238959"/>
              <a:gd name="connsiteX4" fmla="*/ 0 w 4483865"/>
              <a:gd name="connsiteY4" fmla="*/ 0 h 3238959"/>
              <a:gd name="connsiteX0" fmla="*/ 0 w 4483865"/>
              <a:gd name="connsiteY0" fmla="*/ 143219 h 3238959"/>
              <a:gd name="connsiteX1" fmla="*/ 4472848 w 4483865"/>
              <a:gd name="connsiteY1" fmla="*/ 0 h 3238959"/>
              <a:gd name="connsiteX2" fmla="*/ 4483865 w 4483865"/>
              <a:gd name="connsiteY2" fmla="*/ 3238959 h 3238959"/>
              <a:gd name="connsiteX3" fmla="*/ 0 w 4483865"/>
              <a:gd name="connsiteY3" fmla="*/ 3095740 h 3238959"/>
              <a:gd name="connsiteX4" fmla="*/ 0 w 4483865"/>
              <a:gd name="connsiteY4" fmla="*/ 143219 h 323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865" h="3238959">
                <a:moveTo>
                  <a:pt x="0" y="143219"/>
                </a:moveTo>
                <a:lnTo>
                  <a:pt x="4472848" y="0"/>
                </a:lnTo>
                <a:cubicBezTo>
                  <a:pt x="4476520" y="1079653"/>
                  <a:pt x="4480193" y="2159306"/>
                  <a:pt x="4483865" y="3238959"/>
                </a:cubicBezTo>
                <a:lnTo>
                  <a:pt x="0" y="3095740"/>
                </a:lnTo>
                <a:lnTo>
                  <a:pt x="0" y="143219"/>
                </a:lnTo>
                <a:close/>
              </a:path>
            </a:pathLst>
          </a:custGeom>
          <a:solidFill>
            <a:srgbClr val="605F62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5340" y="6040078"/>
            <a:ext cx="350520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Source</a:t>
            </a:r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Juniper, Cisco, MINTS, </a:t>
            </a:r>
            <a:r>
              <a:rPr lang="en-US" sz="9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Infonetics</a:t>
            </a:r>
            <a:endParaRPr lang="en-US" sz="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6" name="Picture 2" descr="\\.PSF\Host\Volumes\EP File Share\Touch\Project Juniper\Concept Art\graph_slope B 3.png"/>
          <p:cNvPicPr>
            <a:picLocks noChangeAspect="1" noChangeArrowheads="1"/>
          </p:cNvPicPr>
          <p:nvPr/>
        </p:nvPicPr>
        <p:blipFill>
          <a:blip r:embed="rId47" cstate="print"/>
          <a:stretch>
            <a:fillRect/>
          </a:stretch>
        </p:blipFill>
        <p:spPr bwMode="auto">
          <a:xfrm>
            <a:off x="1444627" y="-3522841"/>
            <a:ext cx="19778787" cy="7988057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986532" y="956930"/>
            <a:ext cx="1157469" cy="5266944"/>
          </a:xfrm>
          <a:prstGeom prst="rect">
            <a:avLst/>
          </a:prstGeom>
          <a:solidFill>
            <a:srgbClr val="374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5"/>
          <p:cNvGrpSpPr/>
          <p:nvPr/>
        </p:nvGrpSpPr>
        <p:grpSpPr>
          <a:xfrm>
            <a:off x="438671" y="1147088"/>
            <a:ext cx="7768895" cy="4080429"/>
            <a:chOff x="438671" y="1494338"/>
            <a:chExt cx="7768895" cy="4080429"/>
          </a:xfrm>
        </p:grpSpPr>
        <p:grpSp>
          <p:nvGrpSpPr>
            <p:cNvPr id="3" name="Group 25"/>
            <p:cNvGrpSpPr/>
            <p:nvPr/>
          </p:nvGrpSpPr>
          <p:grpSpPr>
            <a:xfrm>
              <a:off x="769098" y="2110595"/>
              <a:ext cx="427038" cy="2979014"/>
              <a:chOff x="769098" y="2110595"/>
              <a:chExt cx="427038" cy="2979014"/>
            </a:xfrm>
          </p:grpSpPr>
          <p:sp>
            <p:nvSpPr>
              <p:cNvPr id="28" name="Rectangle 3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9098" y="3515965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$300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69098" y="2813280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$400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69098" y="2110595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$500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84986" y="4921334"/>
                <a:ext cx="311150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$100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769098" y="4218650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$200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3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blackWhite">
            <a:xfrm>
              <a:off x="438671" y="1494338"/>
              <a:ext cx="7768895" cy="4723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Worldwide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service provider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revenue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vs. investments with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innovation,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2003-2009  </a:t>
              </a:r>
              <a:r>
                <a:rPr lang="en-US" sz="1200" dirty="0" smtClean="0">
                  <a:solidFill>
                    <a:srgbClr val="807F83"/>
                  </a:solidFill>
                  <a:ea typeface="ＭＳ Ｐゴシック" pitchFamily="34" charset="-128"/>
                </a:rPr>
                <a:t>$ </a:t>
              </a:r>
              <a:r>
                <a:rPr lang="en-US" sz="1200" dirty="0">
                  <a:solidFill>
                    <a:srgbClr val="807F83"/>
                  </a:solidFill>
                  <a:ea typeface="ＭＳ Ｐゴシック" pitchFamily="34" charset="-128"/>
                </a:rPr>
                <a:t>in USD Billion</a:t>
              </a: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025668" y="5184648"/>
              <a:ext cx="6737157" cy="390119"/>
              <a:chOff x="1025668" y="5184648"/>
              <a:chExt cx="6737157" cy="390119"/>
            </a:xfrm>
          </p:grpSpPr>
          <p:sp>
            <p:nvSpPr>
              <p:cNvPr id="35" name="Rectangle 3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25668" y="5184648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2003</a:t>
                </a:r>
                <a:endParaRPr lang="en-US" sz="800" b="1" dirty="0"/>
              </a:p>
            </p:txBody>
          </p:sp>
          <p:sp>
            <p:nvSpPr>
              <p:cNvPr id="36" name="Rectangle 3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77355" y="5221622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2004</a:t>
                </a:r>
                <a:endParaRPr lang="en-US" sz="800" b="1" dirty="0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129042" y="5258596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2005</a:t>
                </a:r>
                <a:endParaRPr lang="en-US" sz="800" b="1" dirty="0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180729" y="5295570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2006</a:t>
                </a:r>
                <a:endParaRPr lang="en-US" sz="800" b="1" dirty="0"/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232416" y="5332544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2007</a:t>
                </a:r>
                <a:endParaRPr lang="en-US" sz="800" b="1" dirty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284103" y="5369518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2008</a:t>
                </a:r>
                <a:endParaRPr lang="en-US" sz="800" b="1" dirty="0"/>
              </a:p>
            </p:txBody>
          </p:sp>
          <p:sp>
            <p:nvSpPr>
              <p:cNvPr id="44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7335787" y="5406492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2009</a:t>
                </a:r>
                <a:endParaRPr lang="en-US" sz="800" b="1" dirty="0"/>
              </a:p>
            </p:txBody>
          </p:sp>
        </p:grpSp>
      </p:grpSp>
      <p:grpSp>
        <p:nvGrpSpPr>
          <p:cNvPr id="5" name="Group 46"/>
          <p:cNvGrpSpPr/>
          <p:nvPr/>
        </p:nvGrpSpPr>
        <p:grpSpPr>
          <a:xfrm>
            <a:off x="438671" y="1147090"/>
            <a:ext cx="7801945" cy="4701975"/>
            <a:chOff x="438671" y="1494340"/>
            <a:chExt cx="7801945" cy="4701975"/>
          </a:xfrm>
        </p:grpSpPr>
        <p:sp>
          <p:nvSpPr>
            <p:cNvPr id="48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blackWhite">
            <a:xfrm>
              <a:off x="438671" y="1494340"/>
              <a:ext cx="7801945" cy="7918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Worldwide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service provider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revenue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vs. investments with </a:t>
              </a:r>
              <a:r>
                <a:rPr lang="en-US" sz="1600" b="1" dirty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innovation, </a:t>
              </a:r>
              <a:r>
                <a:rPr lang="en-US" sz="16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</a:rPr>
                <a:t>2003-2020  </a:t>
              </a:r>
              <a:r>
                <a:rPr lang="en-US" sz="1200" dirty="0" smtClean="0">
                  <a:solidFill>
                    <a:srgbClr val="807F83"/>
                  </a:solidFill>
                  <a:ea typeface="ＭＳ Ｐゴシック" pitchFamily="34" charset="-128"/>
                </a:rPr>
                <a:t>$ </a:t>
              </a:r>
              <a:r>
                <a:rPr lang="en-US" sz="1200" dirty="0">
                  <a:solidFill>
                    <a:srgbClr val="807F83"/>
                  </a:solidFill>
                  <a:ea typeface="ＭＳ Ｐゴシック" pitchFamily="34" charset="-128"/>
                </a:rPr>
                <a:t>in USD Billion</a:t>
              </a: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1025668" y="5184648"/>
              <a:ext cx="6737157" cy="390119"/>
              <a:chOff x="1025668" y="5184648"/>
              <a:chExt cx="6737157" cy="390119"/>
            </a:xfrm>
          </p:grpSpPr>
          <p:sp>
            <p:nvSpPr>
              <p:cNvPr id="74" name="Rectangle 3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25668" y="5184648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2003</a:t>
                </a:r>
                <a:endParaRPr lang="en-US" sz="800" b="1" dirty="0"/>
              </a:p>
            </p:txBody>
          </p:sp>
          <p:sp>
            <p:nvSpPr>
              <p:cNvPr id="75" name="Rectangle 3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722077" y="5209728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2005</a:t>
                </a:r>
                <a:endParaRPr lang="en-US" sz="800" b="1" dirty="0"/>
              </a:p>
            </p:txBody>
          </p:sp>
          <p:sp>
            <p:nvSpPr>
              <p:cNvPr id="76" name="Rectangle 3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1636" y="5234801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2007</a:t>
                </a:r>
                <a:endParaRPr lang="en-US" sz="800" b="1" dirty="0"/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195918" y="5259880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2009</a:t>
                </a:r>
                <a:endParaRPr lang="en-US" sz="800" b="1" dirty="0"/>
              </a:p>
            </p:txBody>
          </p:sp>
          <p:sp>
            <p:nvSpPr>
              <p:cNvPr id="78" name="Rectangle 3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959847" y="5294604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2011</a:t>
                </a:r>
                <a:endParaRPr lang="en-US" sz="800" b="1" dirty="0"/>
              </a:p>
            </p:txBody>
          </p:sp>
          <p:sp>
            <p:nvSpPr>
              <p:cNvPr id="79" name="Rectangle 3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60427" y="5308107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2013</a:t>
                </a:r>
                <a:endParaRPr lang="en-US" sz="800" b="1" dirty="0"/>
              </a:p>
            </p:txBody>
          </p:sp>
          <p:sp>
            <p:nvSpPr>
              <p:cNvPr id="80" name="Rectangle 3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595731" y="5344760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2015</a:t>
                </a:r>
                <a:endParaRPr lang="en-US" sz="800" b="1" dirty="0"/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442609" y="5369839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2017</a:t>
                </a:r>
                <a:endParaRPr lang="en-US" sz="800" b="1" dirty="0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335787" y="5406492"/>
                <a:ext cx="427038" cy="1682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/>
                  <a:t>2019</a:t>
                </a:r>
                <a:endParaRPr lang="en-US" sz="800" b="1" dirty="0"/>
              </a:p>
            </p:txBody>
          </p:sp>
        </p:grpSp>
        <p:grpSp>
          <p:nvGrpSpPr>
            <p:cNvPr id="7" name="Group 57"/>
            <p:cNvGrpSpPr/>
            <p:nvPr/>
          </p:nvGrpSpPr>
          <p:grpSpPr>
            <a:xfrm>
              <a:off x="763950" y="2112798"/>
              <a:ext cx="451314" cy="2578424"/>
              <a:chOff x="0" y="2031773"/>
              <a:chExt cx="451314" cy="2578424"/>
            </a:xfrm>
          </p:grpSpPr>
          <p:sp>
            <p:nvSpPr>
              <p:cNvPr id="66" name="Rectangle 6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0" y="2517923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$1,250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0" y="2031773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$1,500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8" name="Rectangle 4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0" y="3004073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$1,000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276" y="4462521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$250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0" y="3976373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$500</a:t>
                </a: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0" y="3490223"/>
                <a:ext cx="427038" cy="14767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r" defTabSz="574675"/>
                <a:r>
                  <a:rPr lang="en-US" sz="800" b="1" dirty="0" smtClean="0">
                    <a:solidFill>
                      <a:schemeClr val="accent6"/>
                    </a:solidFill>
                  </a:rPr>
                  <a:t>$750</a:t>
                </a:r>
              </a:p>
            </p:txBody>
          </p:sp>
        </p:grpSp>
        <p:sp>
          <p:nvSpPr>
            <p:cNvPr id="52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blackWhite">
            <a:xfrm>
              <a:off x="441787" y="5692525"/>
              <a:ext cx="4095489" cy="5037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marL="571500" indent="-571500" eaLnBrk="0" hangingPunct="0">
                <a:tabLst>
                  <a:tab pos="571500" algn="l"/>
                  <a:tab pos="742950" algn="l"/>
                </a:tabLst>
              </a:pPr>
              <a:endParaRPr lang="en-US" sz="600" dirty="0">
                <a:solidFill>
                  <a:schemeClr val="accent6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blackWhite">
            <a:xfrm rot="21480000">
              <a:off x="4891288" y="2098828"/>
              <a:ext cx="1695450" cy="249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b="1" dirty="0" smtClean="0">
                  <a:gradFill flip="none"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Forecast Model</a:t>
              </a:r>
              <a:endParaRPr lang="en-US" sz="1400" b="1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82"/>
          <p:cNvGrpSpPr/>
          <p:nvPr/>
        </p:nvGrpSpPr>
        <p:grpSpPr>
          <a:xfrm>
            <a:off x="1582704" y="3233194"/>
            <a:ext cx="2558006" cy="636608"/>
            <a:chOff x="2670177" y="2191361"/>
            <a:chExt cx="2558006" cy="710879"/>
          </a:xfrm>
        </p:grpSpPr>
        <p:sp>
          <p:nvSpPr>
            <p:cNvPr id="84" name="Rectangular Callout 83"/>
            <p:cNvSpPr/>
            <p:nvPr/>
          </p:nvSpPr>
          <p:spPr>
            <a:xfrm>
              <a:off x="2670177" y="2191361"/>
              <a:ext cx="2558006" cy="710879"/>
            </a:xfrm>
            <a:prstGeom prst="wedgeRectCallout">
              <a:avLst>
                <a:gd name="adj1" fmla="val 32746"/>
                <a:gd name="adj2" fmla="val 120567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alpha val="0"/>
                  </a:srgbClr>
                </a:gs>
                <a:gs pos="50000">
                  <a:srgbClr val="C00000">
                    <a:shade val="67500"/>
                    <a:satMod val="115000"/>
                    <a:alpha val="50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defTabSz="574675">
                <a:lnSpc>
                  <a:spcPct val="90000"/>
                </a:lnSpc>
                <a:defRPr/>
              </a:pP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775887" y="2272854"/>
              <a:ext cx="241757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Continued improvements driving down </a:t>
              </a:r>
              <a:r>
                <a:rPr lang="en-US" sz="9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capex</a:t>
              </a:r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 and </a:t>
              </a:r>
              <a:r>
                <a:rPr lang="en-US" sz="9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opex</a:t>
              </a:r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 at the historical rate only delay the inevitable breaking point</a:t>
              </a:r>
              <a:endPara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5034981" y="2129729"/>
            <a:ext cx="1770926" cy="578737"/>
            <a:chOff x="6057985" y="2915459"/>
            <a:chExt cx="1770926" cy="613458"/>
          </a:xfrm>
        </p:grpSpPr>
        <p:sp>
          <p:nvSpPr>
            <p:cNvPr id="87" name="Rectangular Callout 86"/>
            <p:cNvSpPr/>
            <p:nvPr/>
          </p:nvSpPr>
          <p:spPr>
            <a:xfrm>
              <a:off x="6057985" y="2915459"/>
              <a:ext cx="1759351" cy="613458"/>
            </a:xfrm>
            <a:prstGeom prst="wedgeRectCallout">
              <a:avLst>
                <a:gd name="adj1" fmla="val 33081"/>
                <a:gd name="adj2" fmla="val 111881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alpha val="0"/>
                  </a:srgbClr>
                </a:gs>
                <a:gs pos="50000">
                  <a:srgbClr val="C00000">
                    <a:shade val="67500"/>
                    <a:satMod val="115000"/>
                    <a:alpha val="50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defTabSz="574675">
                <a:lnSpc>
                  <a:spcPct val="90000"/>
                </a:lnSpc>
                <a:defRPr/>
              </a:pP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blackWhite">
            <a:xfrm>
              <a:off x="6212542" y="3005839"/>
              <a:ext cx="1616369" cy="517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</a:rPr>
                <a:t>Are consumers prepared to pay $385 for broadband connectivity?</a:t>
              </a:r>
            </a:p>
          </p:txBody>
        </p:sp>
      </p:grpSp>
      <p:pic>
        <p:nvPicPr>
          <p:cNvPr id="90" name="Picture 89" descr="iStock_000007885140Medium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 rot="157633">
            <a:off x="5207001" y="3445237"/>
            <a:ext cx="1724818" cy="1390209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35332" y="54451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 eaLnBrk="0" hangingPunct="0">
              <a:tabLst>
                <a:tab pos="571500" algn="l"/>
                <a:tab pos="742950" algn="l"/>
              </a:tabLst>
            </a:pPr>
            <a:r>
              <a:rPr lang="en-US" sz="600" dirty="0" smtClean="0">
                <a:solidFill>
                  <a:srgbClr val="807F83"/>
                </a:solidFill>
                <a:ea typeface="ＭＳ Ｐゴシック" pitchFamily="34" charset="-128"/>
              </a:rPr>
              <a:t>Note:	</a:t>
            </a:r>
            <a:r>
              <a:rPr lang="en-US" sz="600" dirty="0" smtClean="0">
                <a:solidFill>
                  <a:srgbClr val="807F83"/>
                </a:solidFill>
              </a:rPr>
              <a:t>Investments include both annual </a:t>
            </a:r>
            <a:r>
              <a:rPr lang="en-US" sz="600" dirty="0" err="1" smtClean="0">
                <a:solidFill>
                  <a:srgbClr val="807F83"/>
                </a:solidFill>
              </a:rPr>
              <a:t>capex</a:t>
            </a:r>
            <a:r>
              <a:rPr lang="en-US" sz="600" dirty="0" smtClean="0">
                <a:solidFill>
                  <a:srgbClr val="807F83"/>
                </a:solidFill>
              </a:rPr>
              <a:t> and </a:t>
            </a:r>
            <a:r>
              <a:rPr lang="en-US" sz="600" dirty="0" err="1" smtClean="0">
                <a:solidFill>
                  <a:srgbClr val="807F83"/>
                </a:solidFill>
              </a:rPr>
              <a:t>opex</a:t>
            </a:r>
            <a:r>
              <a:rPr lang="en-US" sz="600" dirty="0" smtClean="0">
                <a:solidFill>
                  <a:srgbClr val="807F83"/>
                </a:solidFill>
              </a:rPr>
              <a:t> forecasts for IP; revenue based on linear regression with R</a:t>
            </a:r>
            <a:r>
              <a:rPr lang="en-US" sz="600" baseline="30000" dirty="0" smtClean="0">
                <a:solidFill>
                  <a:srgbClr val="807F83"/>
                </a:solidFill>
              </a:rPr>
              <a:t>2</a:t>
            </a:r>
            <a:r>
              <a:rPr lang="en-US" sz="600" dirty="0" smtClean="0">
                <a:solidFill>
                  <a:srgbClr val="807F83"/>
                </a:solidFill>
              </a:rPr>
              <a:t>=0.98836 plus incremental revenue from scaling existing video delivery; </a:t>
            </a:r>
            <a:r>
              <a:rPr lang="en-US" sz="600" dirty="0" err="1" smtClean="0">
                <a:solidFill>
                  <a:srgbClr val="807F83"/>
                </a:solidFill>
              </a:rPr>
              <a:t>capex</a:t>
            </a:r>
            <a:r>
              <a:rPr lang="en-US" sz="600" dirty="0" smtClean="0">
                <a:solidFill>
                  <a:srgbClr val="807F83"/>
                </a:solidFill>
              </a:rPr>
              <a:t> adjusted for annual improvements of 31.38% reflecting combined historical capacity improvements and price reductions; </a:t>
            </a:r>
            <a:r>
              <a:rPr lang="en-US" sz="600" dirty="0" err="1" smtClean="0">
                <a:solidFill>
                  <a:srgbClr val="807F83"/>
                </a:solidFill>
              </a:rPr>
              <a:t>opex</a:t>
            </a:r>
            <a:r>
              <a:rPr lang="en-US" sz="600" dirty="0" smtClean="0">
                <a:solidFill>
                  <a:srgbClr val="807F83"/>
                </a:solidFill>
              </a:rPr>
              <a:t> adjusted for annual improvements of 29.49% reflecting historical </a:t>
            </a:r>
            <a:r>
              <a:rPr lang="en-US" sz="600" dirty="0" err="1" smtClean="0">
                <a:solidFill>
                  <a:srgbClr val="807F83"/>
                </a:solidFill>
              </a:rPr>
              <a:t>opex</a:t>
            </a:r>
            <a:r>
              <a:rPr lang="en-US" sz="600" dirty="0" smtClean="0">
                <a:solidFill>
                  <a:srgbClr val="807F83"/>
                </a:solidFill>
              </a:rPr>
              <a:t> improvements</a:t>
            </a:r>
            <a:endParaRPr lang="en-US" sz="600" dirty="0">
              <a:solidFill>
                <a:srgbClr val="807F83"/>
              </a:solidFill>
              <a:ea typeface="ＭＳ Ｐゴシック" pitchFamily="34" charset="-128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653023" y="5439976"/>
            <a:ext cx="4039564" cy="467991"/>
          </a:xfrm>
          <a:prstGeom prst="roundRect">
            <a:avLst>
              <a:gd name="adj" fmla="val 21750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0"/>
                </a:schemeClr>
              </a:gs>
              <a:gs pos="71000">
                <a:schemeClr val="bg1">
                  <a:alpha val="2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  <a:gs pos="27000">
                <a:schemeClr val="bg1">
                  <a:alpha val="25000"/>
                </a:schemeClr>
              </a:gs>
            </a:gsLst>
            <a:lin ang="0" scaled="0"/>
            <a:tileRect/>
          </a:gradFill>
          <a:ln w="9525" algn="ctr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gradFill flip="none" rotWithShape="1">
                <a:gsLst>
                  <a:gs pos="0">
                    <a:srgbClr val="807F83">
                      <a:lumMod val="60000"/>
                      <a:lumOff val="40000"/>
                    </a:srgbClr>
                  </a:gs>
                  <a:gs pos="100000">
                    <a:srgbClr val="807F83">
                      <a:lumMod val="20000"/>
                      <a:lumOff val="80000"/>
                    </a:srgbClr>
                  </a:gs>
                </a:gsLst>
                <a:lin ang="16200000" scaled="0"/>
                <a:tileRect/>
              </a:gradFill>
            </a:endParaRPr>
          </a:p>
        </p:txBody>
      </p:sp>
      <p:sp>
        <p:nvSpPr>
          <p:cNvPr id="92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9993" y="5694557"/>
            <a:ext cx="1433512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574675"/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  <a:cs typeface="Arial" pitchFamily="34" charset="0"/>
              </a:rPr>
              <a:t>Forecasted Investment from IP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79993" y="5491357"/>
            <a:ext cx="1323975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574675"/>
            <a:r>
              <a:rPr lang="en-US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  <a:cs typeface="Arial" pitchFamily="34" charset="0"/>
              </a:rPr>
              <a:t>Historical Investment from IP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4" name="Line 33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6900580" y="5764407"/>
            <a:ext cx="328613" cy="0"/>
          </a:xfrm>
          <a:prstGeom prst="line">
            <a:avLst/>
          </a:prstGeom>
          <a:noFill/>
          <a:ln w="28575">
            <a:solidFill>
              <a:schemeClr val="accent6"/>
            </a:solidFill>
            <a:prstDash val="dash"/>
            <a:round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 sz="1000"/>
          </a:p>
        </p:txBody>
      </p:sp>
      <p:sp>
        <p:nvSpPr>
          <p:cNvPr id="95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6900580" y="5561207"/>
            <a:ext cx="328613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 sz="1000"/>
          </a:p>
        </p:txBody>
      </p:sp>
      <p:sp>
        <p:nvSpPr>
          <p:cNvPr id="86" name="Line 24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4768015" y="5764407"/>
            <a:ext cx="328613" cy="0"/>
          </a:xfrm>
          <a:prstGeom prst="line">
            <a:avLst/>
          </a:prstGeom>
          <a:noFill/>
          <a:ln w="28575">
            <a:solidFill>
              <a:srgbClr val="39B54A"/>
            </a:solidFill>
            <a:prstDash val="dash"/>
            <a:round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 sz="1000"/>
          </a:p>
        </p:txBody>
      </p:sp>
      <p:sp>
        <p:nvSpPr>
          <p:cNvPr id="91" name="Line 25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4768015" y="5561207"/>
            <a:ext cx="328613" cy="0"/>
          </a:xfrm>
          <a:prstGeom prst="line">
            <a:avLst/>
          </a:prstGeom>
          <a:noFill/>
          <a:ln w="28575">
            <a:solidFill>
              <a:srgbClr val="39B54A"/>
            </a:solidFill>
            <a:round/>
            <a:headEnd/>
            <a:tailEnd/>
          </a:ln>
          <a:effectLst/>
        </p:spPr>
        <p:txBody>
          <a:bodyPr wrap="none" tIns="0" rIns="0" bIns="0" anchor="ctr"/>
          <a:lstStyle/>
          <a:p>
            <a:endParaRPr lang="en-US" sz="1000"/>
          </a:p>
        </p:txBody>
      </p:sp>
      <p:sp>
        <p:nvSpPr>
          <p:cNvPr id="96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56953" y="5694557"/>
            <a:ext cx="1433512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574675"/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  <a:cs typeface="Arial" pitchFamily="34" charset="0"/>
              </a:rPr>
              <a:t>Forecasted Revenue from IP</a:t>
            </a:r>
          </a:p>
        </p:txBody>
      </p:sp>
      <p:sp>
        <p:nvSpPr>
          <p:cNvPr id="97" name="Rectangle 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7428" y="5491357"/>
            <a:ext cx="1323975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574675"/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  <a:cs typeface="Arial" pitchFamily="34" charset="0"/>
              </a:rPr>
              <a:t>Historical Revenue from IP</a:t>
            </a:r>
          </a:p>
        </p:txBody>
      </p:sp>
      <p:sp>
        <p:nvSpPr>
          <p:cNvPr id="99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blackWhite">
          <a:xfrm rot="21300000">
            <a:off x="1353809" y="3162624"/>
            <a:ext cx="1695450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1100" b="1" dirty="0" smtClean="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Revenue</a:t>
            </a:r>
            <a:endParaRPr lang="en-US" sz="1100" b="1" dirty="0"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blackWhite">
          <a:xfrm rot="21420000">
            <a:off x="1409389" y="4121847"/>
            <a:ext cx="1695450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1100" b="1" dirty="0" smtClean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endParaRPr lang="en-US" sz="11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8778E-17 L -0.73645 0.3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1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/>
          <p:cNvGrpSpPr/>
          <p:nvPr/>
        </p:nvGrpSpPr>
        <p:grpSpPr>
          <a:xfrm>
            <a:off x="651164" y="2658099"/>
            <a:ext cx="3491343" cy="3727113"/>
            <a:chOff x="641268" y="2660078"/>
            <a:chExt cx="3491343" cy="3727113"/>
          </a:xfrm>
        </p:grpSpPr>
        <p:grpSp>
          <p:nvGrpSpPr>
            <p:cNvPr id="4" name="Group 28"/>
            <p:cNvGrpSpPr/>
            <p:nvPr/>
          </p:nvGrpSpPr>
          <p:grpSpPr>
            <a:xfrm>
              <a:off x="1923801" y="2660078"/>
              <a:ext cx="1095626" cy="1199404"/>
              <a:chOff x="729332" y="3018078"/>
              <a:chExt cx="2546066" cy="2787231"/>
            </a:xfrm>
          </p:grpSpPr>
          <p:pic>
            <p:nvPicPr>
              <p:cNvPr id="58" name="Picture 57" descr="iStock_000001964676Medium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58342" y="3649709"/>
                <a:ext cx="2017056" cy="2155600"/>
              </a:xfrm>
              <a:prstGeom prst="rect">
                <a:avLst/>
              </a:prstGeom>
              <a:effectLst>
                <a:outerShdw blurRad="254000" dist="38100" dir="5400000" algn="t" rotWithShape="0">
                  <a:prstClr val="black">
                    <a:alpha val="60000"/>
                  </a:prstClr>
                </a:outerShdw>
              </a:effectLst>
            </p:spPr>
          </p:pic>
          <p:sp>
            <p:nvSpPr>
              <p:cNvPr id="59" name="Curved Right Arrow 58"/>
              <p:cNvSpPr/>
              <p:nvPr/>
            </p:nvSpPr>
            <p:spPr>
              <a:xfrm rot="5957197">
                <a:off x="1074163" y="2673247"/>
                <a:ext cx="1157682" cy="1847343"/>
              </a:xfrm>
              <a:prstGeom prst="curvedRightArrow">
                <a:avLst>
                  <a:gd name="adj1" fmla="val 44022"/>
                  <a:gd name="adj2" fmla="val 79786"/>
                  <a:gd name="adj3" fmla="val 38161"/>
                </a:avLst>
              </a:prstGeom>
              <a:gradFill flip="none" rotWithShape="1">
                <a:gsLst>
                  <a:gs pos="100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6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4"/>
            <p:cNvGrpSpPr/>
            <p:nvPr/>
          </p:nvGrpSpPr>
          <p:grpSpPr>
            <a:xfrm>
              <a:off x="641268" y="2801941"/>
              <a:ext cx="1397324" cy="1529680"/>
              <a:chOff x="729332" y="3018078"/>
              <a:chExt cx="2546064" cy="2787231"/>
            </a:xfrm>
          </p:grpSpPr>
          <p:pic>
            <p:nvPicPr>
              <p:cNvPr id="56" name="Picture 55" descr="iStock_000001964676Medium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58342" y="3649707"/>
                <a:ext cx="2017054" cy="2155602"/>
              </a:xfrm>
              <a:prstGeom prst="rect">
                <a:avLst/>
              </a:prstGeom>
              <a:effectLst>
                <a:outerShdw blurRad="254000" dist="38100" dir="5400000" algn="t" rotWithShape="0">
                  <a:prstClr val="black">
                    <a:alpha val="60000"/>
                  </a:prstClr>
                </a:outerShdw>
              </a:effectLst>
            </p:spPr>
          </p:pic>
          <p:sp>
            <p:nvSpPr>
              <p:cNvPr id="57" name="Curved Right Arrow 56"/>
              <p:cNvSpPr/>
              <p:nvPr/>
            </p:nvSpPr>
            <p:spPr>
              <a:xfrm rot="5957197">
                <a:off x="1074163" y="2673247"/>
                <a:ext cx="1157682" cy="1847343"/>
              </a:xfrm>
              <a:prstGeom prst="curvedRightArrow">
                <a:avLst>
                  <a:gd name="adj1" fmla="val 44022"/>
                  <a:gd name="adj2" fmla="val 79786"/>
                  <a:gd name="adj3" fmla="val 38161"/>
                </a:avLst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6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>
              <a:off x="2861950" y="2991899"/>
              <a:ext cx="1270661" cy="1391018"/>
              <a:chOff x="729332" y="3018078"/>
              <a:chExt cx="2546066" cy="2787233"/>
            </a:xfrm>
          </p:grpSpPr>
          <p:pic>
            <p:nvPicPr>
              <p:cNvPr id="54" name="Picture 53" descr="iStock_000001964676Medium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58344" y="3649708"/>
                <a:ext cx="2017054" cy="2155603"/>
              </a:xfrm>
              <a:prstGeom prst="rect">
                <a:avLst/>
              </a:prstGeom>
              <a:effectLst>
                <a:outerShdw blurRad="254000" dist="38100" dir="5400000" algn="t" rotWithShape="0">
                  <a:prstClr val="black">
                    <a:alpha val="60000"/>
                  </a:prstClr>
                </a:outerShdw>
              </a:effectLst>
            </p:spPr>
          </p:pic>
          <p:sp>
            <p:nvSpPr>
              <p:cNvPr id="55" name="Curved Right Arrow 54"/>
              <p:cNvSpPr/>
              <p:nvPr/>
            </p:nvSpPr>
            <p:spPr>
              <a:xfrm rot="5957197">
                <a:off x="1074163" y="2673247"/>
                <a:ext cx="1157682" cy="1847343"/>
              </a:xfrm>
              <a:prstGeom prst="curvedRightArrow">
                <a:avLst>
                  <a:gd name="adj1" fmla="val 44022"/>
                  <a:gd name="adj2" fmla="val 79786"/>
                  <a:gd name="adj3" fmla="val 38161"/>
                </a:avLst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6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1251842" y="3896565"/>
              <a:ext cx="2275125" cy="2490626"/>
              <a:chOff x="729332" y="3018078"/>
              <a:chExt cx="2546068" cy="2787233"/>
            </a:xfrm>
          </p:grpSpPr>
          <p:pic>
            <p:nvPicPr>
              <p:cNvPr id="52" name="Picture 51" descr="iStock_000001964676Mediu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58342" y="3649709"/>
                <a:ext cx="2017058" cy="2155602"/>
              </a:xfrm>
              <a:prstGeom prst="rect">
                <a:avLst/>
              </a:prstGeom>
              <a:effectLst>
                <a:outerShdw blurRad="254000" dist="38100" dir="5400000" algn="t" rotWithShape="0">
                  <a:prstClr val="black">
                    <a:alpha val="60000"/>
                  </a:prstClr>
                </a:outerShdw>
              </a:effectLst>
            </p:spPr>
          </p:pic>
          <p:sp>
            <p:nvSpPr>
              <p:cNvPr id="53" name="Curved Right Arrow 52"/>
              <p:cNvSpPr/>
              <p:nvPr/>
            </p:nvSpPr>
            <p:spPr>
              <a:xfrm rot="5957197">
                <a:off x="1074163" y="2673247"/>
                <a:ext cx="1157682" cy="1847343"/>
              </a:xfrm>
              <a:prstGeom prst="curvedRightArrow">
                <a:avLst>
                  <a:gd name="adj1" fmla="val 44022"/>
                  <a:gd name="adj2" fmla="val 79786"/>
                  <a:gd name="adj3" fmla="val 38161"/>
                </a:avLst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6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52063" y="951345"/>
            <a:ext cx="8250147" cy="5279530"/>
          </a:xfrm>
          <a:prstGeom prst="rect">
            <a:avLst/>
          </a:prstGeom>
          <a:gradFill>
            <a:gsLst>
              <a:gs pos="0">
                <a:srgbClr val="BABCBE">
                  <a:alpha val="0"/>
                </a:srgbClr>
              </a:gs>
              <a:gs pos="100000">
                <a:schemeClr val="accent5">
                  <a:lumMod val="40000"/>
                  <a:lumOff val="60000"/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To A Platform view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5694" y="2231920"/>
            <a:ext cx="3346776" cy="42478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pPr marL="457200" lvl="2" indent="-223838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C0C0"/>
                </a:solidFill>
              </a:rPr>
              <a:t>Thinking it’s about the box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819" y="1289680"/>
            <a:ext cx="410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What we need to get past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3056" y="1289680"/>
            <a:ext cx="401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One example…</a:t>
            </a:r>
          </a:p>
        </p:txBody>
      </p:sp>
      <p:grpSp>
        <p:nvGrpSpPr>
          <p:cNvPr id="8" name="Group 27"/>
          <p:cNvGrpSpPr/>
          <p:nvPr/>
        </p:nvGrpSpPr>
        <p:grpSpPr>
          <a:xfrm>
            <a:off x="4468956" y="2083967"/>
            <a:ext cx="4005393" cy="3957240"/>
            <a:chOff x="4561422" y="2217529"/>
            <a:chExt cx="4005393" cy="3957240"/>
          </a:xfrm>
        </p:grpSpPr>
        <p:sp>
          <p:nvSpPr>
            <p:cNvPr id="19" name="AutoShape 41"/>
            <p:cNvSpPr>
              <a:spLocks noChangeArrowheads="1"/>
            </p:cNvSpPr>
            <p:nvPr/>
          </p:nvSpPr>
          <p:spPr bwMode="gray">
            <a:xfrm rot="5400000">
              <a:off x="4585499" y="2193452"/>
              <a:ext cx="3957240" cy="4005393"/>
            </a:xfrm>
            <a:prstGeom prst="roundRect">
              <a:avLst>
                <a:gd name="adj" fmla="val 9243"/>
              </a:avLst>
            </a:prstGeom>
            <a:gradFill flip="none" rotWithShape="1">
              <a:gsLst>
                <a:gs pos="15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74675">
                <a:defRPr/>
              </a:pPr>
              <a:endParaRPr lang="en-US" dirty="0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 rot="5400000">
              <a:off x="5149417" y="2882014"/>
              <a:ext cx="2829405" cy="3743578"/>
            </a:xfrm>
            <a:prstGeom prst="roundRect">
              <a:avLst>
                <a:gd name="adj" fmla="val 6512"/>
              </a:avLst>
            </a:prstGeom>
            <a:solidFill>
              <a:schemeClr val="bg1">
                <a:alpha val="63136"/>
              </a:schemeClr>
            </a:solidFill>
            <a:ln w="28575">
              <a:noFill/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tIns="0" rIns="0" bIns="0" anchor="ctr"/>
            <a:lstStyle/>
            <a:p>
              <a:pPr defTabSz="574675">
                <a:spcBef>
                  <a:spcPct val="50000"/>
                </a:spcBef>
                <a:defRPr/>
              </a:pPr>
              <a:endParaRPr lang="en-US" sz="2000" dirty="0">
                <a:solidFill>
                  <a:srgbClr val="4D4D4D"/>
                </a:solidFill>
                <a:latin typeface="+mj-lt"/>
                <a:ea typeface="ＭＳ Ｐゴシック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4708" y="3406762"/>
              <a:ext cx="3573119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3838" lvl="2" indent="-2238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C0C0"/>
                  </a:solidFill>
                </a:rPr>
                <a:t>Established to solve the new media problem</a:t>
              </a:r>
            </a:p>
            <a:p>
              <a:pPr marL="223838" lvl="2" indent="-2238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C0C0"/>
                  </a:solidFill>
                </a:rPr>
                <a:t>Needed an open platform on which to scale</a:t>
              </a:r>
            </a:p>
            <a:p>
              <a:pPr marL="223838" lvl="2" indent="-2238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C0C0"/>
                  </a:solidFill>
                </a:rPr>
                <a:t>Needed to drive more value into the network equation</a:t>
              </a:r>
            </a:p>
            <a:p>
              <a:pPr marL="0" lvl="2">
                <a:spcBef>
                  <a:spcPts val="1200"/>
                </a:spcBef>
              </a:pPr>
              <a:r>
                <a:rPr lang="en-US" i="1" dirty="0" smtClean="0">
                  <a:solidFill>
                    <a:srgbClr val="C0C0C0"/>
                  </a:solidFill>
                </a:rPr>
                <a:t>Partnering with Juniper to deliver new solutions</a:t>
              </a:r>
            </a:p>
          </p:txBody>
        </p:sp>
        <p:pic>
          <p:nvPicPr>
            <p:cNvPr id="27" name="Picture 26" descr="Ankeena.png"/>
            <p:cNvPicPr>
              <a:picLocks noChangeAspect="1"/>
            </p:cNvPicPr>
            <p:nvPr/>
          </p:nvPicPr>
          <p:blipFill>
            <a:blip r:embed="rId7" cstate="print"/>
            <a:srcRect r="50772"/>
            <a:stretch>
              <a:fillRect/>
            </a:stretch>
          </p:blipFill>
          <p:spPr>
            <a:xfrm>
              <a:off x="4992174" y="2470402"/>
              <a:ext cx="3143891" cy="709598"/>
            </a:xfrm>
            <a:prstGeom prst="rect">
              <a:avLst/>
            </a:prstGeom>
          </p:spPr>
        </p:pic>
      </p:grpSp>
      <p:grpSp>
        <p:nvGrpSpPr>
          <p:cNvPr id="9" name="Group 39"/>
          <p:cNvGrpSpPr/>
          <p:nvPr/>
        </p:nvGrpSpPr>
        <p:grpSpPr>
          <a:xfrm>
            <a:off x="483819" y="1289680"/>
            <a:ext cx="4108730" cy="1367023"/>
            <a:chOff x="483819" y="1289680"/>
            <a:chExt cx="4108730" cy="1367023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95694" y="2231920"/>
              <a:ext cx="3346776" cy="424783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/>
            <a:p>
              <a:pPr marL="457200" lvl="2" indent="-223838">
                <a:spcBef>
                  <a:spcPts val="24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C0C0C0">
                      <a:alpha val="35000"/>
                    </a:srgbClr>
                  </a:solidFill>
                </a:rPr>
                <a:t>Thinking it’s about the box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3819" y="1289680"/>
              <a:ext cx="410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gradFill flip="none" rotWithShape="1">
                    <a:gsLst>
                      <a:gs pos="0">
                        <a:srgbClr val="807F83">
                          <a:lumMod val="60000"/>
                          <a:lumOff val="40000"/>
                          <a:alpha val="35000"/>
                        </a:srgbClr>
                      </a:gs>
                      <a:gs pos="100000">
                        <a:srgbClr val="807F83">
                          <a:lumMod val="20000"/>
                          <a:lumOff val="80000"/>
                          <a:alpha val="35000"/>
                        </a:srgbClr>
                      </a:gs>
                    </a:gsLst>
                    <a:lin ang="16200000" scaled="0"/>
                    <a:tileRect/>
                  </a:gradFill>
                </a:rPr>
                <a:t>What we need to get past</a:t>
              </a: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1935676" y="2660077"/>
            <a:ext cx="1095626" cy="1199404"/>
            <a:chOff x="729332" y="3018078"/>
            <a:chExt cx="2546066" cy="2787233"/>
          </a:xfrm>
        </p:grpSpPr>
        <p:pic>
          <p:nvPicPr>
            <p:cNvPr id="32" name="Picture 31" descr="iStock_000001964676Medium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8341" y="3649708"/>
              <a:ext cx="2017057" cy="2155603"/>
            </a:xfrm>
            <a:prstGeom prst="rect">
              <a:avLst/>
            </a:prstGeom>
            <a:effectLst>
              <a:outerShdw blurRad="254000" dist="38100" dir="5400000" algn="t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33" name="Curved Right Arrow 32"/>
            <p:cNvSpPr/>
            <p:nvPr/>
          </p:nvSpPr>
          <p:spPr>
            <a:xfrm rot="5957197">
              <a:off x="1074163" y="2673247"/>
              <a:ext cx="1157682" cy="1847343"/>
            </a:xfrm>
            <a:prstGeom prst="curvedRightArrow">
              <a:avLst>
                <a:gd name="adj1" fmla="val 44022"/>
                <a:gd name="adj2" fmla="val 79786"/>
                <a:gd name="adj3" fmla="val 38161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4"/>
          <p:cNvGrpSpPr/>
          <p:nvPr/>
        </p:nvGrpSpPr>
        <p:grpSpPr>
          <a:xfrm>
            <a:off x="653143" y="2801941"/>
            <a:ext cx="1397325" cy="1529680"/>
            <a:chOff x="729332" y="3018078"/>
            <a:chExt cx="2546066" cy="2787231"/>
          </a:xfrm>
        </p:grpSpPr>
        <p:pic>
          <p:nvPicPr>
            <p:cNvPr id="36" name="Picture 35" descr="iStock_000001964676Medium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8341" y="3649708"/>
              <a:ext cx="2017057" cy="2155601"/>
            </a:xfrm>
            <a:prstGeom prst="rect">
              <a:avLst/>
            </a:prstGeom>
            <a:effectLst>
              <a:outerShdw blurRad="254000" dist="38100" dir="5400000" algn="t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39" name="Curved Right Arrow 38"/>
            <p:cNvSpPr/>
            <p:nvPr/>
          </p:nvSpPr>
          <p:spPr>
            <a:xfrm rot="5957197">
              <a:off x="1074163" y="2673247"/>
              <a:ext cx="1157682" cy="1847343"/>
            </a:xfrm>
            <a:prstGeom prst="curvedRightArrow">
              <a:avLst>
                <a:gd name="adj1" fmla="val 44022"/>
                <a:gd name="adj2" fmla="val 79786"/>
                <a:gd name="adj3" fmla="val 38161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2873824" y="2991899"/>
            <a:ext cx="1270661" cy="1391018"/>
            <a:chOff x="729332" y="3018078"/>
            <a:chExt cx="2546068" cy="2787233"/>
          </a:xfrm>
        </p:grpSpPr>
        <p:pic>
          <p:nvPicPr>
            <p:cNvPr id="25" name="Picture 24" descr="iStock_000001964676Medium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8341" y="3649708"/>
              <a:ext cx="2017059" cy="2155603"/>
            </a:xfrm>
            <a:prstGeom prst="rect">
              <a:avLst/>
            </a:prstGeom>
            <a:effectLst>
              <a:outerShdw blurRad="254000" dist="38100" dir="5400000" algn="t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28" name="Curved Right Arrow 27"/>
            <p:cNvSpPr/>
            <p:nvPr/>
          </p:nvSpPr>
          <p:spPr>
            <a:xfrm rot="5957197">
              <a:off x="1074163" y="2673247"/>
              <a:ext cx="1157682" cy="1847343"/>
            </a:xfrm>
            <a:prstGeom prst="curvedRightArrow">
              <a:avLst>
                <a:gd name="adj1" fmla="val 44022"/>
                <a:gd name="adj2" fmla="val 79786"/>
                <a:gd name="adj3" fmla="val 38161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1263717" y="3896565"/>
            <a:ext cx="2275125" cy="2490627"/>
            <a:chOff x="729332" y="3018078"/>
            <a:chExt cx="2546068" cy="2787234"/>
          </a:xfrm>
        </p:grpSpPr>
        <p:pic>
          <p:nvPicPr>
            <p:cNvPr id="20" name="Picture 19" descr="iStock_000001964676Medium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8342" y="3649708"/>
              <a:ext cx="2017058" cy="2155604"/>
            </a:xfrm>
            <a:prstGeom prst="rect">
              <a:avLst/>
            </a:prstGeom>
            <a:effectLst>
              <a:outerShdw blurRad="254000" dist="38100" dir="5400000" algn="t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3" name="Curved Right Arrow 12"/>
            <p:cNvSpPr/>
            <p:nvPr/>
          </p:nvSpPr>
          <p:spPr>
            <a:xfrm rot="5957197">
              <a:off x="1074163" y="2673247"/>
              <a:ext cx="1157682" cy="1847343"/>
            </a:xfrm>
            <a:prstGeom prst="curvedRightArrow">
              <a:avLst>
                <a:gd name="adj1" fmla="val 44022"/>
                <a:gd name="adj2" fmla="val 79786"/>
                <a:gd name="adj3" fmla="val 38161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8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0375" y="951345"/>
            <a:ext cx="8237311" cy="5279530"/>
          </a:xfrm>
          <a:prstGeom prst="rect">
            <a:avLst/>
          </a:prstGeom>
          <a:gradFill>
            <a:gsLst>
              <a:gs pos="0">
                <a:srgbClr val="BABCBE">
                  <a:alpha val="0"/>
                </a:srgbClr>
              </a:gs>
              <a:gs pos="100000">
                <a:schemeClr val="accent5">
                  <a:lumMod val="40000"/>
                  <a:lumOff val="60000"/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Or Fail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7607" y="2263452"/>
            <a:ext cx="7190462" cy="3226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pPr marL="457200" lvl="2" indent="-223838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C0C0"/>
                </a:solidFill>
              </a:rPr>
              <a:t>With </a:t>
            </a:r>
            <a:r>
              <a:rPr lang="en-US" b="1" dirty="0" smtClean="0">
                <a:solidFill>
                  <a:srgbClr val="C0C0C0"/>
                </a:solidFill>
              </a:rPr>
              <a:t>simplified infrastructures </a:t>
            </a:r>
            <a:r>
              <a:rPr lang="en-US" dirty="0" smtClean="0">
                <a:solidFill>
                  <a:srgbClr val="C0C0C0"/>
                </a:solidFill>
              </a:rPr>
              <a:t>that increase flexibility and improve ROI </a:t>
            </a:r>
          </a:p>
          <a:p>
            <a:pPr marL="457200" lvl="2" indent="-223838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C0C0"/>
                </a:solidFill>
              </a:rPr>
              <a:t>With </a:t>
            </a:r>
            <a:r>
              <a:rPr lang="en-US" b="1" dirty="0" smtClean="0">
                <a:solidFill>
                  <a:srgbClr val="C0C0C0"/>
                </a:solidFill>
              </a:rPr>
              <a:t>automation</a:t>
            </a:r>
            <a:r>
              <a:rPr lang="en-US" dirty="0" smtClean="0">
                <a:solidFill>
                  <a:srgbClr val="C0C0C0"/>
                </a:solidFill>
              </a:rPr>
              <a:t> that reduces operational costs</a:t>
            </a:r>
          </a:p>
          <a:p>
            <a:pPr marL="457200" lvl="2" indent="-223838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C0C0"/>
                </a:solidFill>
              </a:rPr>
              <a:t>With </a:t>
            </a:r>
            <a:r>
              <a:rPr lang="en-US" b="1" dirty="0" smtClean="0">
                <a:solidFill>
                  <a:srgbClr val="C0C0C0"/>
                </a:solidFill>
              </a:rPr>
              <a:t>business models </a:t>
            </a:r>
            <a:r>
              <a:rPr lang="en-US" dirty="0" smtClean="0">
                <a:solidFill>
                  <a:srgbClr val="C0C0C0"/>
                </a:solidFill>
              </a:rPr>
              <a:t>that enable new revenue sources</a:t>
            </a:r>
          </a:p>
          <a:p>
            <a:pPr marL="457200" lvl="2" indent="-223838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C0C0"/>
                </a:solidFill>
              </a:rPr>
              <a:t>With environment </a:t>
            </a:r>
            <a:r>
              <a:rPr lang="en-US" b="1" dirty="0" smtClean="0">
                <a:solidFill>
                  <a:srgbClr val="C0C0C0"/>
                </a:solidFill>
              </a:rPr>
              <a:t>efficiencies</a:t>
            </a:r>
            <a:r>
              <a:rPr lang="en-US" dirty="0" smtClean="0">
                <a:solidFill>
                  <a:srgbClr val="C0C0C0"/>
                </a:solidFill>
              </a:rPr>
              <a:t> that save energy and costs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606" y="1598610"/>
            <a:ext cx="722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gradFill flip="none" rotWithShape="1">
                  <a:gsLst>
                    <a:gs pos="0">
                      <a:srgbClr val="807F83">
                        <a:lumMod val="60000"/>
                        <a:lumOff val="40000"/>
                      </a:srgbClr>
                    </a:gs>
                    <a:gs pos="100000">
                      <a:srgbClr val="807F83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</a:rPr>
              <a:t>Together we need to innovate…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11813" y="1032512"/>
            <a:ext cx="1689100" cy="1689100"/>
            <a:chOff x="6811813" y="1032512"/>
            <a:chExt cx="1689100" cy="1689100"/>
          </a:xfrm>
        </p:grpSpPr>
        <p:sp>
          <p:nvSpPr>
            <p:cNvPr id="8" name="Oval 7"/>
            <p:cNvSpPr/>
            <p:nvPr/>
          </p:nvSpPr>
          <p:spPr>
            <a:xfrm>
              <a:off x="6811813" y="1032512"/>
              <a:ext cx="1689100" cy="1689100"/>
            </a:xfrm>
            <a:prstGeom prst="ellipse">
              <a:avLst/>
            </a:prstGeom>
            <a:gradFill flip="none" rotWithShape="1">
              <a:gsLst>
                <a:gs pos="7000">
                  <a:schemeClr val="tx1">
                    <a:alpha val="81000"/>
                  </a:schemeClr>
                </a:gs>
                <a:gs pos="59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iStock_000008062626Medi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9539" y="1248996"/>
              <a:ext cx="1095271" cy="14441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TGPBO8EO.7Y0L7IzVp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KktnbwUU6mqim7ODAi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tq5kGxGE6T3muTVFNnp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DsaWUYWU2ESLRlw6Ng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tq5kGxGE6T3muTVFNn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DsaWUYWU2ESLRlw6Ng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KMRLHXtECskxlA4vqm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kfG5jw70Sx5zx1TScn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8LqLvyc0WvLoV7gsR6e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sXBTXbr0yUt.MEHaH3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_lHb0rVU2GfipUCnKG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7kr72e90G1oOm0Kq.u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Ui2EiiUUmMSBxsmH4h2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Rs_Sazk0CUar2nTsgi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naQTgQcE64evhL5E9G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TbVmdq5EGGnfYG104Y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kFz6M1b0qPyoIP_6Xp6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kFz6M1b0qPyoIP_6Xp6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2U3ac88kib1ldHIuGy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DsaWUYWU2ESLRlw6Ng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lInkzcFEa5Sdqm3XDF6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kFz6M1b0qPyoIP_6Xp6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KMRLHXtECskxlA4vqm4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wKggTEsEyDjnXPrP4a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2seMBN6Ui1Yf3qvogm_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XbnbUQAkWWPLt22wCI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gpagQRqEm8h2LTxltx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usqbYxWUKm0Cs1Xt9l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a2TMrxkU61C4OSc7AD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DsaWUYWU2ESLRlw6Ng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a2TMrxkU61C4OSc7ADF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j5PME.kC14rljd52t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gpagQRqEm8h2LTxltxy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usqbYxWUKm0Cs1Xt9l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XnhXSI6U6Wr3MTq8bKe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nBeRuoikWsxvcDMHA9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_EEBv3lkmJ1BfNnclS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kFz6M1b0qPyoIP_6Xp6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6DQB.XLUefo0tq8hr9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IWrnVD_ESthI8g8iVpeQ"/>
</p:tagLst>
</file>

<file path=ppt/theme/theme1.xml><?xml version="1.0" encoding="utf-8"?>
<a:theme xmlns:a="http://schemas.openxmlformats.org/drawingml/2006/main" name="JN lg venue template design file">
  <a:themeElements>
    <a:clrScheme name="Juniper themes Light">
      <a:dk1>
        <a:srgbClr val="FEFFFF"/>
      </a:dk1>
      <a:lt1>
        <a:srgbClr val="000000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F26649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EAEAEA"/>
    </a:custClr>
    <a:custClr name="text title">
      <a:srgbClr val="C0C0C0"/>
    </a:custClr>
    <a:custClr name="subtitle blue">
      <a:srgbClr val="5D87A1"/>
    </a:custClr>
    <a:custClr name="axis">
      <a:srgbClr val="807F83"/>
    </a:custClr>
  </a:custClr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uniper themes Light">
    <a:dk1>
      <a:srgbClr val="FEFFFF"/>
    </a:dk1>
    <a:lt1>
      <a:srgbClr val="000000"/>
    </a:lt1>
    <a:dk2>
      <a:srgbClr val="93220B"/>
    </a:dk2>
    <a:lt2>
      <a:srgbClr val="5C852D"/>
    </a:lt2>
    <a:accent1>
      <a:srgbClr val="0067AC"/>
    </a:accent1>
    <a:accent2>
      <a:srgbClr val="BFC16B"/>
    </a:accent2>
    <a:accent3>
      <a:srgbClr val="F26649"/>
    </a:accent3>
    <a:accent4>
      <a:srgbClr val="2F8D7D"/>
    </a:accent4>
    <a:accent5>
      <a:srgbClr val="7EB0CC"/>
    </a:accent5>
    <a:accent6>
      <a:srgbClr val="807F83"/>
    </a:accent6>
    <a:hlink>
      <a:srgbClr val="F26649"/>
    </a:hlink>
    <a:folHlink>
      <a:srgbClr val="F79646"/>
    </a:folHlink>
  </a:clrScheme>
  <a:fontScheme name="JuniperTemplate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Juniper themes Light">
    <a:dk1>
      <a:srgbClr val="FEFFFF"/>
    </a:dk1>
    <a:lt1>
      <a:srgbClr val="000000"/>
    </a:lt1>
    <a:dk2>
      <a:srgbClr val="93220B"/>
    </a:dk2>
    <a:lt2>
      <a:srgbClr val="5C852D"/>
    </a:lt2>
    <a:accent1>
      <a:srgbClr val="0067AC"/>
    </a:accent1>
    <a:accent2>
      <a:srgbClr val="BFC16B"/>
    </a:accent2>
    <a:accent3>
      <a:srgbClr val="F26649"/>
    </a:accent3>
    <a:accent4>
      <a:srgbClr val="2F8D7D"/>
    </a:accent4>
    <a:accent5>
      <a:srgbClr val="7EB0CC"/>
    </a:accent5>
    <a:accent6>
      <a:srgbClr val="807F83"/>
    </a:accent6>
    <a:hlink>
      <a:srgbClr val="F26649"/>
    </a:hlink>
    <a:folHlink>
      <a:srgbClr val="F79646"/>
    </a:folHlink>
  </a:clrScheme>
  <a:fontScheme name="JuniperTemplate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3F500DD184B49A7E9E5FBD30A38F7" ma:contentTypeVersion="0" ma:contentTypeDescription="Create a new document." ma:contentTypeScope="" ma:versionID="edc089e10eb4f3931d1075be8fbc8d6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851B688-ADB6-4A30-BB69-8D20CB4F7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B181C9B-7B91-474A-9131-51070CC5AF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147DF-E7D2-4C84-8E4A-1EA3657F9A1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JN lg venue template design file</Template>
  <TotalTime>2498</TotalTime>
  <Words>402</Words>
  <Application>Microsoft Office PowerPoint</Application>
  <PresentationFormat>On-screen Show (4:3)</PresentationFormat>
  <Paragraphs>138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JN lg venue template design file</vt:lpstr>
      <vt:lpstr>Custom Design</vt:lpstr>
      <vt:lpstr>think-cell Slide</vt:lpstr>
      <vt:lpstr>The breaking point?</vt:lpstr>
      <vt:lpstr>A Decade Of Change</vt:lpstr>
      <vt:lpstr>The connected culture</vt:lpstr>
      <vt:lpstr>internet traffic is growing</vt:lpstr>
      <vt:lpstr>At Current Pace Of Innovation  network investment Outpaces Revenue</vt:lpstr>
      <vt:lpstr>Driving To A Platform view</vt:lpstr>
      <vt:lpstr>Scale Or Fail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 Keynote</dc:title>
  <dc:creator>luke.gordon</dc:creator>
  <cp:lastModifiedBy>Ray Rasmussen</cp:lastModifiedBy>
  <cp:revision>624</cp:revision>
  <dcterms:created xsi:type="dcterms:W3CDTF">2009-10-10T06:55:28Z</dcterms:created>
  <dcterms:modified xsi:type="dcterms:W3CDTF">2009-10-20T15:32:28Z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0x0101007AD3F500DD184B49A7E9E5FBD30A38F7</vt:lpwstr>
  </property>
</Properties>
</file>